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7"/>
  </p:notesMasterIdLst>
  <p:handoutMasterIdLst>
    <p:handoutMasterId r:id="rId48"/>
  </p:handoutMasterIdLst>
  <p:sldIdLst>
    <p:sldId id="256" r:id="rId2"/>
    <p:sldId id="279" r:id="rId3"/>
    <p:sldId id="260" r:id="rId4"/>
    <p:sldId id="259" r:id="rId5"/>
    <p:sldId id="278" r:id="rId6"/>
    <p:sldId id="281" r:id="rId7"/>
    <p:sldId id="282" r:id="rId8"/>
    <p:sldId id="257" r:id="rId9"/>
    <p:sldId id="267" r:id="rId10"/>
    <p:sldId id="258" r:id="rId11"/>
    <p:sldId id="284" r:id="rId12"/>
    <p:sldId id="280" r:id="rId13"/>
    <p:sldId id="285" r:id="rId14"/>
    <p:sldId id="287" r:id="rId15"/>
    <p:sldId id="304" r:id="rId16"/>
    <p:sldId id="261" r:id="rId17"/>
    <p:sldId id="291" r:id="rId18"/>
    <p:sldId id="306" r:id="rId19"/>
    <p:sldId id="289" r:id="rId20"/>
    <p:sldId id="296" r:id="rId21"/>
    <p:sldId id="295" r:id="rId22"/>
    <p:sldId id="298" r:id="rId23"/>
    <p:sldId id="302" r:id="rId24"/>
    <p:sldId id="312" r:id="rId25"/>
    <p:sldId id="308" r:id="rId26"/>
    <p:sldId id="310" r:id="rId27"/>
    <p:sldId id="315" r:id="rId28"/>
    <p:sldId id="305" r:id="rId29"/>
    <p:sldId id="299" r:id="rId30"/>
    <p:sldId id="297" r:id="rId31"/>
    <p:sldId id="300" r:id="rId32"/>
    <p:sldId id="294" r:id="rId33"/>
    <p:sldId id="293" r:id="rId34"/>
    <p:sldId id="263" r:id="rId35"/>
    <p:sldId id="264" r:id="rId36"/>
    <p:sldId id="265" r:id="rId37"/>
    <p:sldId id="266" r:id="rId38"/>
    <p:sldId id="274" r:id="rId39"/>
    <p:sldId id="311" r:id="rId40"/>
    <p:sldId id="313" r:id="rId41"/>
    <p:sldId id="276" r:id="rId42"/>
    <p:sldId id="292" r:id="rId43"/>
    <p:sldId id="314" r:id="rId44"/>
    <p:sldId id="268" r:id="rId45"/>
    <p:sldId id="277"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85437" autoAdjust="0"/>
  </p:normalViewPr>
  <p:slideViewPr>
    <p:cSldViewPr>
      <p:cViewPr varScale="1">
        <p:scale>
          <a:sx n="93" d="100"/>
          <a:sy n="93" d="100"/>
        </p:scale>
        <p:origin x="-5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1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0A59CC-4A81-456A-A21B-09CC1945A4A9}" type="datetimeFigureOut">
              <a:rPr lang="en-US" smtClean="0"/>
              <a:pPr/>
              <a:t>6/6/2010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3F3BBD-7484-44FB-9F24-5C78F345878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5FACCAC-EAF8-429F-9F4B-F1BA19F0C246}" type="datetimeFigureOut">
              <a:rPr lang="en-US"/>
              <a:pPr>
                <a:defRPr/>
              </a:pPr>
              <a:t>6/6/2010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87F5819-2ED3-410E-9A64-FDAFDC78AA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newsblog.mayoclinic.org/2008/10/27/new-mre-imaging-for-liver-diseas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While the patient was sleeping, his brother would translate to his parents</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93526B-0873-4ADF-A640-F803C897F3C7}"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dirty="0" smtClean="0"/>
              <a:t>A colonoscopy or </a:t>
            </a:r>
            <a:r>
              <a:rPr lang="en-US" sz="1200" dirty="0" err="1" smtClean="0"/>
              <a:t>sigmoidoscopy</a:t>
            </a:r>
            <a:r>
              <a:rPr lang="en-US" sz="1200" dirty="0" smtClean="0"/>
              <a:t> are the most accurate methods for making a diagnosis of ulcerative colitis and ruling-out other possible conditions, such as </a:t>
            </a:r>
            <a:r>
              <a:rPr lang="en-US" sz="1200" dirty="0" err="1" smtClean="0"/>
              <a:t>Crohn’s</a:t>
            </a:r>
            <a:r>
              <a:rPr lang="en-US" sz="1200" dirty="0" smtClean="0"/>
              <a:t> disease, </a:t>
            </a:r>
            <a:r>
              <a:rPr lang="en-US" sz="1200" dirty="0" err="1" smtClean="0"/>
              <a:t>diverticular</a:t>
            </a:r>
            <a:r>
              <a:rPr lang="en-US" sz="1200" dirty="0" smtClean="0"/>
              <a:t> disease, or cancer</a:t>
            </a:r>
          </a:p>
          <a:p>
            <a:pPr>
              <a:spcBef>
                <a:spcPct val="0"/>
              </a:spcBef>
            </a:pPr>
            <a:endParaRPr lang="en-US" sz="120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Sometimes x rays such as a barium enema or CT scans are also used to diagnose ulcerative colitis or its complications.</a:t>
            </a:r>
          </a:p>
          <a:p>
            <a:pPr>
              <a:spcBef>
                <a:spcPct val="0"/>
              </a:spcBef>
            </a:pPr>
            <a:endParaRPr lang="en-US" dirty="0" smtClean="0"/>
          </a:p>
          <a:p>
            <a:pPr>
              <a:spcBef>
                <a:spcPct val="0"/>
              </a:spcBef>
            </a:pPr>
            <a:r>
              <a:rPr lang="en-US" dirty="0" smtClean="0"/>
              <a:t>http://www.nlm.nih.gov/medlineplus/ency/images/ency/fullsize/1083.jpg</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FD150D-1F93-41A1-AE8E-83C535004519}"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kern="1200" dirty="0" smtClean="0">
                <a:solidFill>
                  <a:schemeClr val="tx1"/>
                </a:solidFill>
                <a:latin typeface="+mn-lt"/>
                <a:ea typeface="+mn-ea"/>
                <a:cs typeface="+mn-cs"/>
              </a:rPr>
              <a:t>MRE shows as a potential technique for ‘palpation by imaging’</a:t>
            </a:r>
            <a:endParaRPr lang="en-US" dirty="0" smtClean="0"/>
          </a:p>
          <a:p>
            <a:pPr>
              <a:spcBef>
                <a:spcPct val="0"/>
              </a:spcBef>
            </a:pPr>
            <a:r>
              <a:rPr lang="en-US" dirty="0" smtClean="0"/>
              <a:t>MR </a:t>
            </a:r>
            <a:r>
              <a:rPr lang="en-US" dirty="0" err="1" smtClean="0"/>
              <a:t>enterogram</a:t>
            </a:r>
            <a:r>
              <a:rPr lang="en-US" dirty="0" smtClean="0"/>
              <a:t> used to rule out small bowel disease to help differentiate </a:t>
            </a:r>
            <a:r>
              <a:rPr lang="en-US" dirty="0" err="1" smtClean="0"/>
              <a:t>Crohn’s</a:t>
            </a:r>
            <a:r>
              <a:rPr lang="en-US" dirty="0" smtClean="0"/>
              <a:t> and ulcerative colitis </a:t>
            </a:r>
          </a:p>
          <a:p>
            <a:pPr>
              <a:spcBef>
                <a:spcPct val="0"/>
              </a:spcBef>
            </a:pPr>
            <a:r>
              <a:rPr lang="en-US" dirty="0" smtClean="0"/>
              <a:t>Possible </a:t>
            </a:r>
            <a:r>
              <a:rPr lang="en-US" dirty="0" err="1" smtClean="0"/>
              <a:t>colectomy</a:t>
            </a:r>
            <a:r>
              <a:rPr lang="en-US" dirty="0" smtClean="0"/>
              <a:t> was discussed with patient?</a:t>
            </a:r>
          </a:p>
          <a:p>
            <a:pPr>
              <a:spcBef>
                <a:spcPct val="0"/>
              </a:spcBef>
            </a:pPr>
            <a:r>
              <a:rPr lang="en-US" dirty="0" smtClean="0"/>
              <a:t>No obvious fistula</a:t>
            </a:r>
          </a:p>
          <a:p>
            <a:pPr>
              <a:spcBef>
                <a:spcPct val="0"/>
              </a:spcBef>
            </a:pPr>
            <a:endParaRPr lang="en-US"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1871BC-36F2-4479-902C-842D0DB9A809}"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Through </a:t>
            </a:r>
            <a:r>
              <a:rPr lang="en-US" dirty="0" err="1" smtClean="0"/>
              <a:t>sigmoidoscopy</a:t>
            </a:r>
            <a:r>
              <a:rPr lang="en-US" dirty="0" smtClean="0"/>
              <a:t> was not able to visualize the base of the “ 3 circular</a:t>
            </a:r>
            <a:r>
              <a:rPr lang="en-US" baseline="0" dirty="0" smtClean="0"/>
              <a:t> punched out</a:t>
            </a:r>
            <a:r>
              <a:rPr lang="en-US" dirty="0" smtClean="0"/>
              <a:t> ulcers” (due to severe inflammation)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Some linear</a:t>
            </a:r>
            <a:r>
              <a:rPr lang="en-US" baseline="0" dirty="0" smtClean="0"/>
              <a:t> areas with of denuded mucosa with other areas coarse </a:t>
            </a:r>
            <a:r>
              <a:rPr lang="en-US" baseline="0" dirty="0" err="1" smtClean="0"/>
              <a:t>nodularity</a:t>
            </a:r>
            <a:r>
              <a:rPr lang="en-US" baseline="0" dirty="0" smtClean="0"/>
              <a:t> and </a:t>
            </a:r>
            <a:r>
              <a:rPr lang="en-US" baseline="0" dirty="0" err="1" smtClean="0"/>
              <a:t>cobblestoning</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Per MD patient was not </a:t>
            </a:r>
            <a:r>
              <a:rPr lang="en-US" dirty="0" err="1" smtClean="0"/>
              <a:t>malabsorbing</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7F5819-2ED3-410E-9A64-FDAFDC78AA30}"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After all these test that were done throughout the patient’s hospital stay</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FF0000"/>
                </a:solidFill>
              </a:rPr>
              <a:t>Will require IV fluids, and closely monitoring to make sure he doesn’t develop toxic </a:t>
            </a:r>
            <a:r>
              <a:rPr lang="en-US" dirty="0" err="1" smtClean="0">
                <a:solidFill>
                  <a:srgbClr val="FF0000"/>
                </a:solidFill>
              </a:rPr>
              <a:t>megacolon</a:t>
            </a:r>
            <a:r>
              <a:rPr lang="en-US" dirty="0" smtClean="0">
                <a:solidFill>
                  <a:srgbClr val="FF0000"/>
                </a:solidFill>
              </a:rPr>
              <a:t> (deadly)</a:t>
            </a:r>
          </a:p>
          <a:p>
            <a:pPr>
              <a:spcBef>
                <a:spcPct val="0"/>
              </a:spcBef>
            </a:pPr>
            <a:endParaRPr lang="en-US"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F22E46-AC66-4819-B8B6-10B91C68CC47}"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Over 1 million Americans are afflicted with IBD.</a:t>
            </a:r>
          </a:p>
          <a:p>
            <a:r>
              <a:rPr lang="en-US" sz="1200" kern="1200" baseline="0" dirty="0" smtClean="0">
                <a:solidFill>
                  <a:schemeClr val="tx1"/>
                </a:solidFill>
                <a:latin typeface="+mn-lt"/>
                <a:ea typeface="+mn-ea"/>
                <a:cs typeface="+mn-cs"/>
              </a:rPr>
              <a:t>Treatment cost in the US for patients with IBD exceeds $1.7 billion/year</a:t>
            </a:r>
            <a:endParaRPr lang="en-US" sz="1200" dirty="0" smtClean="0"/>
          </a:p>
          <a:p>
            <a:r>
              <a:rPr lang="en-US" dirty="0" err="1" smtClean="0"/>
              <a:t>Crohn’s</a:t>
            </a:r>
            <a:r>
              <a:rPr lang="en-US" dirty="0" smtClean="0"/>
              <a:t> </a:t>
            </a:r>
            <a:r>
              <a:rPr lang="en-US" dirty="0" smtClean="0"/>
              <a:t>disease </a:t>
            </a:r>
            <a:r>
              <a:rPr lang="en-US" dirty="0" smtClean="0"/>
              <a:t>causes </a:t>
            </a:r>
            <a:r>
              <a:rPr lang="en-US" dirty="0" smtClean="0"/>
              <a:t>an </a:t>
            </a:r>
            <a:r>
              <a:rPr lang="en-US" dirty="0" smtClean="0"/>
              <a:t>inflammation of the lining of digestive tract. It causes severe abdominal pain, diarrhea and lead to malnutrition. The inflammation spreads deeper into the layers of affected tissue.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There are theories on causes of ulcerative colitis People with ulcerative colitis have abnormalities of the immune system. Some interaction of</a:t>
            </a:r>
            <a:r>
              <a:rPr lang="en-US" baseline="0" dirty="0" smtClean="0"/>
              <a:t> the GI immunologic system and genetic &amp; environmental factors.</a:t>
            </a:r>
            <a:r>
              <a:rPr lang="en-US" dirty="0" smtClean="0"/>
              <a:t> But doctors don’t know if these abnormalities are a cause or result of the disease.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About ½ of the people diagnosed with ulcerative colitis have mild symptoms. Others suffer frequent fevers, bloody diarrhea, nausea, and severe abdominal cramps. Ulcerative colitis may also cause problems such as arthritis, inflammation of the eye, liver disease, and osteoporosis. It is not known why these problems occur outside the colon. Scientists think these complications may be the result of inflammation triggered by the immune system. Some of these problems go away when the colitis is treated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Toxic</a:t>
            </a:r>
            <a:r>
              <a:rPr lang="en-US" baseline="0" dirty="0" smtClean="0"/>
              <a:t> </a:t>
            </a:r>
            <a:r>
              <a:rPr lang="en-US" baseline="0" dirty="0" err="1" smtClean="0"/>
              <a:t>megacolon</a:t>
            </a:r>
            <a:r>
              <a:rPr lang="en-US" baseline="0" dirty="0" smtClean="0"/>
              <a:t>: rapid widening of part of the large intestine, causing abdominal pain, distention, tenderness, dehydration, fever &amp; shock w/in few days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Patient</a:t>
            </a:r>
            <a:r>
              <a:rPr lang="en-US" baseline="0" dirty="0" smtClean="0"/>
              <a:t> with ulcerative colitis for 8yrs or longer are at greater risk of getting colon cancer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7F5819-2ED3-410E-9A64-FDAFDC78AA30}" type="slidenum">
              <a:rPr lang="en-US" smtClean="0"/>
              <a:pPr>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severe symptoms persist and medications (corticosteroids, anti-inflammatory, and immunosuppressive agents)  don’t help then…</a:t>
            </a:r>
            <a:endParaRPr lang="en-US" dirty="0"/>
          </a:p>
        </p:txBody>
      </p:sp>
      <p:sp>
        <p:nvSpPr>
          <p:cNvPr id="4" name="Slide Number Placeholder 3"/>
          <p:cNvSpPr>
            <a:spLocks noGrp="1"/>
          </p:cNvSpPr>
          <p:nvPr>
            <p:ph type="sldNum" sz="quarter" idx="10"/>
          </p:nvPr>
        </p:nvSpPr>
        <p:spPr/>
        <p:txBody>
          <a:bodyPr/>
          <a:lstStyle/>
          <a:p>
            <a:pPr>
              <a:defRPr/>
            </a:pPr>
            <a:fld id="{487F5819-2ED3-410E-9A64-FDAFDC78AA30}" type="slidenum">
              <a:rPr lang="en-US" smtClean="0"/>
              <a:pPr>
                <a:defRPr/>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dirty="0" smtClean="0"/>
              <a:t>Removal of the entire colon and rectum</a:t>
            </a:r>
          </a:p>
          <a:p>
            <a:pPr>
              <a:buFont typeface="Arial" charset="0"/>
              <a:buChar char="•"/>
            </a:pPr>
            <a:r>
              <a:rPr lang="en-US" dirty="0" smtClean="0"/>
              <a:t>Preservation of the anus &amp;</a:t>
            </a:r>
            <a:r>
              <a:rPr lang="en-US" baseline="0" dirty="0" smtClean="0"/>
              <a:t> sphincter muscles</a:t>
            </a:r>
          </a:p>
          <a:p>
            <a:pPr>
              <a:buFont typeface="Arial" charset="0"/>
              <a:buChar char="•"/>
            </a:pPr>
            <a:r>
              <a:rPr lang="en-US" baseline="0" dirty="0" smtClean="0"/>
              <a:t>Then surgeon constructs a pouch from end of small intestine and attaches directly to the anus</a:t>
            </a:r>
          </a:p>
          <a:p>
            <a:pPr>
              <a:buFont typeface="Arial" charset="0"/>
              <a:buChar char="•"/>
            </a:pPr>
            <a:r>
              <a:rPr lang="en-US" baseline="0" dirty="0" smtClean="0"/>
              <a:t>(temporary </a:t>
            </a:r>
            <a:r>
              <a:rPr lang="en-US" baseline="0" dirty="0" err="1" smtClean="0"/>
              <a:t>ileostomy</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487F5819-2ED3-410E-9A64-FDAFDC78AA30}"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we got a physician’s consult at the dietitian’s office to see this patient due to wt loss and low body wt </a:t>
            </a:r>
          </a:p>
          <a:p>
            <a:pPr>
              <a:spcBef>
                <a:spcPct val="0"/>
              </a:spcBef>
            </a:pPr>
            <a:r>
              <a:rPr lang="en-US" smtClean="0"/>
              <a:t>Hematochezia is commonly associated with bleeding in the lower GI tract</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8A958B-9A85-42F2-B030-FACF76D1DDFC}"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Some trivia questions</a:t>
            </a:r>
          </a:p>
          <a:p>
            <a:r>
              <a:rPr lang="en-US" smtClean="0"/>
              <a:t>At what age are people usually affected with ulcerative colitis?!?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20% of people with ulcerative colitis have a family member or relative with ulcerative colitis or </a:t>
            </a:r>
            <a:r>
              <a:rPr lang="en-US" dirty="0" err="1" smtClean="0"/>
              <a:t>Cronh’s</a:t>
            </a:r>
            <a:r>
              <a:rPr lang="en-US" dirty="0" smtClean="0"/>
              <a:t> disease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No, but these factors may trigger symptoms in some people </a:t>
            </a:r>
            <a:r>
              <a:rPr lang="en-US" smtClean="0">
                <a:sym typeface="Wingdings" pitchFamily="2" charset="2"/>
              </a:rPr>
              <a:t></a:t>
            </a: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Appetite was improving as intake was significantly increasing as well as weight</a:t>
            </a:r>
          </a:p>
          <a:p>
            <a:pPr>
              <a:spcBef>
                <a:spcPct val="0"/>
              </a:spcBef>
            </a:pP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3A1C1D-AEC9-4F11-86AE-5C8411E89BD4}" type="slidenum">
              <a:rPr lang="en-US">
                <a:cs typeface="Arial" charset="0"/>
              </a:rPr>
              <a:pPr fontAlgn="base">
                <a:spcBef>
                  <a:spcPct val="0"/>
                </a:spcBef>
                <a:spcAft>
                  <a:spcPct val="0"/>
                </a:spcAft>
              </a:pPr>
              <a:t>34</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87F5819-2ED3-410E-9A64-FDAFDC78AA30}" type="slidenum">
              <a:rPr lang="en-US" smtClean="0"/>
              <a:pPr>
                <a:defRPr/>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confuse:</a:t>
            </a:r>
            <a:r>
              <a:rPr lang="en-US" baseline="0" dirty="0" smtClean="0"/>
              <a:t> low residue ≠ low fiber </a:t>
            </a:r>
          </a:p>
          <a:p>
            <a:r>
              <a:rPr lang="en-US" baseline="0" dirty="0" smtClean="0"/>
              <a:t>Residue: end result of digestive, </a:t>
            </a:r>
            <a:r>
              <a:rPr lang="en-US" baseline="0" dirty="0" err="1" smtClean="0"/>
              <a:t>secretory</a:t>
            </a:r>
            <a:r>
              <a:rPr lang="en-US" baseline="0" dirty="0" smtClean="0"/>
              <a:t>, absorptive, and fermentable processes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Limit caffeine</a:t>
            </a:r>
            <a:r>
              <a:rPr lang="en-US" baseline="0" dirty="0" smtClean="0"/>
              <a:t> to ↓ GI distress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87F5819-2ED3-410E-9A64-FDAFDC78AA30}" type="slidenum">
              <a:rPr lang="en-US" smtClean="0"/>
              <a:pPr>
                <a:defRPr/>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Fermentable fiber: germinated barley foodstuffs (GBF), oat bran fiber and </a:t>
            </a:r>
            <a:r>
              <a:rPr lang="en-US" sz="1200" kern="1200" dirty="0" err="1" smtClean="0">
                <a:solidFill>
                  <a:schemeClr val="tx1"/>
                </a:solidFill>
                <a:latin typeface="+mn-lt"/>
                <a:ea typeface="+mn-ea"/>
                <a:cs typeface="+mn-cs"/>
              </a:rPr>
              <a:t>ispaghula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psyllium</a:t>
            </a:r>
            <a:r>
              <a:rPr lang="en-US" sz="1200" kern="1200" dirty="0" smtClean="0">
                <a:solidFill>
                  <a:schemeClr val="tx1"/>
                </a:solidFill>
                <a:latin typeface="+mn-lt"/>
                <a:ea typeface="+mn-ea"/>
                <a:cs typeface="+mn-cs"/>
              </a:rPr>
              <a:t>) </a:t>
            </a:r>
          </a:p>
          <a:p>
            <a:r>
              <a:rPr lang="en-US" baseline="0" dirty="0" smtClean="0"/>
              <a:t>Each patient with ulcerative colitis is different. One food might cause a “flare up” for one person but not another. Individualized </a:t>
            </a:r>
          </a:p>
          <a:p>
            <a:r>
              <a:rPr lang="en-US" baseline="0" dirty="0" smtClean="0"/>
              <a:t>Avoid foods that cause symptoms to be worse</a:t>
            </a:r>
            <a:endParaRPr lang="en-US" dirty="0" smtClean="0"/>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87F5819-2ED3-410E-9A64-FDAFDC78AA30}" type="slidenum">
              <a:rPr lang="en-US" smtClean="0"/>
              <a:pPr>
                <a:defRPr/>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Pt was good candidate for </a:t>
            </a:r>
            <a:r>
              <a:rPr lang="en-US" dirty="0" err="1" smtClean="0"/>
              <a:t>Remicade</a:t>
            </a:r>
            <a:r>
              <a:rPr lang="en-US" dirty="0" smtClean="0"/>
              <a:t> after 7 days of lack of clinical response. This was ordered in an outpatient setting as pt was d/c to GI clinic for infusion of </a:t>
            </a:r>
            <a:r>
              <a:rPr lang="en-US" dirty="0" err="1" smtClean="0"/>
              <a:t>Remicade</a:t>
            </a:r>
            <a:r>
              <a:rPr lang="en-US" dirty="0" smtClean="0"/>
              <a:t> which is a more aggressive approach</a:t>
            </a:r>
          </a:p>
          <a:p>
            <a:pPr>
              <a:spcBef>
                <a:spcPct val="0"/>
              </a:spcBef>
            </a:pPr>
            <a:r>
              <a:rPr lang="en-US" dirty="0" smtClean="0"/>
              <a:t>This is when patient noted subjective improvement in the consistency of his stools, going from watery to more of pudding consistency (still blood in stool though)</a:t>
            </a:r>
          </a:p>
          <a:p>
            <a:pPr>
              <a:spcBef>
                <a:spcPct val="0"/>
              </a:spcBef>
            </a:pPr>
            <a:endParaRPr lang="en-US"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E6CD30-1D27-4D8D-B342-5DF3F98CDB05}" type="slidenum">
              <a:rPr lang="en-US">
                <a:cs typeface="Arial" charset="0"/>
              </a:rPr>
              <a:pPr fontAlgn="base">
                <a:spcBef>
                  <a:spcPct val="0"/>
                </a:spcBef>
                <a:spcAft>
                  <a:spcPct val="0"/>
                </a:spcAft>
              </a:pPr>
              <a:t>42</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7F5819-2ED3-410E-9A64-FDAFDC78AA30}" type="slidenum">
              <a:rPr lang="en-US" smtClean="0"/>
              <a:pPr>
                <a:defRPr/>
              </a:pPr>
              <a:t>43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hlinkClick r:id="rId3"/>
              </a:rPr>
              <a:t>http://newsblog.mayoclinic.org/2008/10/27/new-mre-imaging-for-liver-disease/</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487F5819-2ED3-410E-9A64-FDAFDC78AA30}" type="slidenum">
              <a:rPr lang="en-US" smtClean="0"/>
              <a:pPr>
                <a:defRPr/>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Patient did not experience any nausea, vomiting, chills or fevers</a:t>
            </a:r>
          </a:p>
          <a:p>
            <a:pPr>
              <a:spcBef>
                <a:spcPct val="0"/>
              </a:spcBef>
            </a:pPr>
            <a:r>
              <a:rPr lang="en-US" smtClean="0"/>
              <a:t>No skin changes</a:t>
            </a:r>
          </a:p>
          <a:p>
            <a:pPr>
              <a:spcBef>
                <a:spcPct val="0"/>
              </a:spcBef>
            </a:pPr>
            <a:r>
              <a:rPr lang="en-US" smtClean="0"/>
              <a:t>In November pt albumin was 3.3, normal</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48EC48-AA51-4029-AD5B-981A9B55F7D5}"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All these medications did not provide any benefits to the patient’s symptoms</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90F656-9497-4450-9DE6-0F0B91992672}"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He reported that he was much stronger and had energy. </a:t>
            </a:r>
          </a:p>
          <a:p>
            <a:pPr>
              <a:spcBef>
                <a:spcPct val="0"/>
              </a:spcBef>
            </a:pPr>
            <a:r>
              <a:rPr lang="en-US" smtClean="0"/>
              <a:t>Avoids dairy products due to intolerance</a:t>
            </a:r>
          </a:p>
          <a:p>
            <a:pPr>
              <a:spcBef>
                <a:spcPct val="0"/>
              </a:spcBef>
            </a:pPr>
            <a:r>
              <a:rPr lang="en-US" smtClean="0"/>
              <a:t>How many of you used calorie counts in your hospital? </a:t>
            </a:r>
          </a:p>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A3485F-EC09-4C97-A9D5-4BE962F6D766}"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D/C home diet should be around 2150 kcal/day</a:t>
            </a:r>
          </a:p>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C2A281-7A86-4F7B-A947-D4506829B594}"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Total of 1.56 kg weight gain in</a:t>
            </a:r>
            <a:r>
              <a:rPr lang="en-US" baseline="0" dirty="0" smtClean="0"/>
              <a:t> 5</a:t>
            </a:r>
            <a:r>
              <a:rPr lang="en-US" dirty="0" smtClean="0"/>
              <a:t> days</a:t>
            </a:r>
          </a:p>
          <a:p>
            <a:pPr>
              <a:spcBef>
                <a:spcPct val="0"/>
              </a:spcBef>
            </a:pPr>
            <a:endParaRPr lang="en-US" dirty="0" smtClean="0"/>
          </a:p>
          <a:p>
            <a:pPr>
              <a:spcBef>
                <a:spcPct val="0"/>
              </a:spcBef>
            </a:pPr>
            <a:r>
              <a:rPr lang="en-US" dirty="0" smtClean="0"/>
              <a:t>On day 2 (2/5/10) glucose was 135</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19450C-1980-4237-96BF-5DFAE85D5F84}"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 pt started consuming large amounts of calories we were concerned about risk of refeeding syndrome</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CBD497-719D-405B-A07A-0529FF6E9923}"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Refeeding syndrome was first described in WWII in prisoners who exhibited cardiac and neurological</a:t>
            </a:r>
            <a:r>
              <a:rPr lang="en-US" baseline="0" dirty="0" smtClean="0"/>
              <a:t> abnormalities with commencement of feeding after long periods of starvation.</a:t>
            </a:r>
          </a:p>
          <a:p>
            <a:pPr>
              <a:spcBef>
                <a:spcPct val="0"/>
              </a:spcBef>
            </a:pPr>
            <a:r>
              <a:rPr lang="en-US" baseline="0" dirty="0" smtClean="0"/>
              <a:t>Potentially fatal!</a:t>
            </a:r>
            <a:endParaRPr lang="en-US" dirty="0" smtClean="0"/>
          </a:p>
          <a:p>
            <a:pPr>
              <a:spcBef>
                <a:spcPct val="0"/>
              </a:spcBef>
            </a:pPr>
            <a:r>
              <a:rPr lang="en-US" dirty="0" smtClean="0"/>
              <a:t>The 3 major electrolytes that we check are… </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90B250-0130-40DC-8FBA-015DE551F093}"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A890791-D058-48EB-B16F-BCFF5EE835D1}" type="datetimeFigureOut">
              <a:rPr lang="en-US"/>
              <a:pPr>
                <a:defRPr/>
              </a:pPr>
              <a:t>6/6/2010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6BCCBB6-0E05-4B0A-AD94-4C7E8B5831D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4BA766A-DF41-417E-AB3F-6502B5E767C9}" type="datetimeFigureOut">
              <a:rPr lang="en-US"/>
              <a:pPr>
                <a:defRPr/>
              </a:pPr>
              <a:t>6/6/2010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CF3FF85-E042-4835-8914-9E41E25904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21C986C-13E4-4448-BF19-59FF32676159}" type="datetimeFigureOut">
              <a:rPr lang="en-US"/>
              <a:pPr>
                <a:defRPr/>
              </a:pPr>
              <a:t>6/6/2010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D837496-13EB-4F11-8D56-67AE5D4C1CF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C9423E22-5DA1-45E0-95DE-2FEB9B6BACB8}" type="datetimeFigureOut">
              <a:rPr lang="en-US"/>
              <a:pPr>
                <a:defRPr/>
              </a:pPr>
              <a:t>6/6/2010</a:t>
            </a:fld>
            <a:endParaRPr lang="en-US"/>
          </a:p>
        </p:txBody>
      </p:sp>
      <p:sp>
        <p:nvSpPr>
          <p:cNvPr id="6" name="Footer Placeholder 5"/>
          <p:cNvSpPr>
            <a:spLocks noGrp="1"/>
          </p:cNvSpPr>
          <p:nvPr>
            <p:ph type="ftr" sz="quarter" idx="11"/>
          </p:nvPr>
        </p:nvSpPr>
        <p:spPr>
          <a:xfrm>
            <a:off x="2667000" y="6356350"/>
            <a:ext cx="33528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924800" y="6356350"/>
            <a:ext cx="762000" cy="365125"/>
          </a:xfrm>
        </p:spPr>
        <p:txBody>
          <a:bodyPr/>
          <a:lstStyle>
            <a:lvl1pPr>
              <a:defRPr/>
            </a:lvl1pPr>
          </a:lstStyle>
          <a:p>
            <a:pPr>
              <a:defRPr/>
            </a:pPr>
            <a:fld id="{80013E66-6CB9-461D-AEC3-4626552594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B8BB6B-F0B2-47C4-92DA-451FFBE2BB07}" type="datetimeFigureOut">
              <a:rPr lang="en-US"/>
              <a:pPr>
                <a:defRPr/>
              </a:pPr>
              <a:t>6/6/2010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32D74AC-CDE5-4907-A34B-574D3CF619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043B98-1A5F-45D4-BB14-01A56A126C5C}" type="datetimeFigureOut">
              <a:rPr lang="en-US"/>
              <a:pPr>
                <a:defRPr/>
              </a:pPr>
              <a:t>6/6/2010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5D3E05-DDB7-4016-9D8D-0DEC67E2DB0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C4B0047-2D63-4C46-9A56-3874EB105A40}" type="datetimeFigureOut">
              <a:rPr lang="en-US"/>
              <a:pPr>
                <a:defRPr/>
              </a:pPr>
              <a:t>6/6/2010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50AD0BE-DF9B-49D2-85E6-505B671E486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DBD757E-54C1-4F09-A8FD-B07070024D59}" type="datetimeFigureOut">
              <a:rPr lang="en-US"/>
              <a:pPr>
                <a:defRPr/>
              </a:pPr>
              <a:t>6/6/2010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4A8E31D-8247-4182-940F-547C719A9E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9D2BA92-34BA-4BCF-9ABE-23B0EADAECAB}" type="datetimeFigureOut">
              <a:rPr lang="en-US"/>
              <a:pPr>
                <a:defRPr/>
              </a:pPr>
              <a:t>6/6/2010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9E458D1-CF02-4C7C-AC27-93FAA5355AF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F7F93A3-9E8D-463C-BB02-996301BD5842}" type="datetimeFigureOut">
              <a:rPr lang="en-US"/>
              <a:pPr>
                <a:defRPr/>
              </a:pPr>
              <a:t>6/6/2010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853D649-2156-4344-81F9-910375FFC8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989EB58-9B42-4E0B-9762-6573197CD34F}" type="datetimeFigureOut">
              <a:rPr lang="en-US"/>
              <a:pPr>
                <a:defRPr/>
              </a:pPr>
              <a:t>6/6/2010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77F2B3C-13CE-49C7-A203-31ECC6F43D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CE910E6-F042-4BF2-B5C0-42CEA48B1018}" type="datetimeFigureOut">
              <a:rPr lang="en-US"/>
              <a:pPr>
                <a:defRPr/>
              </a:pPr>
              <a:t>6/6/2010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6805F35-7447-4B51-8EF2-0EA9BD1EEA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EF89B3A-FDAF-484F-B2AB-2180AE1E30F2}" type="datetimeFigureOut">
              <a:rPr lang="en-US"/>
              <a:pPr>
                <a:defRPr/>
              </a:pPr>
              <a:t>6/6/2010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FDC4E376-6151-4F00-8046-C8E0BA6A6357}"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09" r:id="rId1"/>
    <p:sldLayoutId id="2147483700" r:id="rId2"/>
    <p:sldLayoutId id="2147483710" r:id="rId3"/>
    <p:sldLayoutId id="2147483701" r:id="rId4"/>
    <p:sldLayoutId id="2147483702" r:id="rId5"/>
    <p:sldLayoutId id="2147483703" r:id="rId6"/>
    <p:sldLayoutId id="2147483704" r:id="rId7"/>
    <p:sldLayoutId id="2147483705" r:id="rId8"/>
    <p:sldLayoutId id="2147483711" r:id="rId9"/>
    <p:sldLayoutId id="2147483706" r:id="rId10"/>
    <p:sldLayoutId id="2147483707" r:id="rId11"/>
    <p:sldLayoutId id="2147483708" r:id="rId12"/>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proxy.library.oregonstate.edu/login?url=http://search.ebscohost.com/login.aspx?direct=true&amp;db=aph&amp;AN=44682704&amp;loginpage=Login.asp&amp;site=ehost-liv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Inflammatory Bowel disease: </a:t>
            </a:r>
            <a:r>
              <a:rPr lang="en-US" dirty="0" smtClean="0">
                <a:solidFill>
                  <a:srgbClr val="FF0000"/>
                </a:solidFill>
              </a:rPr>
              <a:t>Ulcerative Colitis</a:t>
            </a:r>
            <a:endParaRPr lang="en-US" dirty="0">
              <a:solidFill>
                <a:srgbClr val="FF0000"/>
              </a:solidFill>
            </a:endParaRPr>
          </a:p>
        </p:txBody>
      </p:sp>
      <p:sp>
        <p:nvSpPr>
          <p:cNvPr id="14338" name="Subtitle 2"/>
          <p:cNvSpPr>
            <a:spLocks noGrp="1"/>
          </p:cNvSpPr>
          <p:nvPr>
            <p:ph type="subTitle" idx="1"/>
          </p:nvPr>
        </p:nvSpPr>
        <p:spPr>
          <a:xfrm>
            <a:off x="533400" y="3228975"/>
            <a:ext cx="7854950" cy="1752600"/>
          </a:xfrm>
        </p:spPr>
        <p:txBody>
          <a:bodyPr/>
          <a:lstStyle/>
          <a:p>
            <a:pPr marR="0"/>
            <a:r>
              <a:rPr lang="en-US" smtClean="0"/>
              <a:t>Sarah Hallaj</a:t>
            </a:r>
          </a:p>
          <a:p>
            <a:pPr marR="0"/>
            <a:r>
              <a:rPr lang="en-US" smtClean="0"/>
              <a:t>May 24</a:t>
            </a:r>
            <a:r>
              <a:rPr lang="en-US" baseline="30000" smtClean="0"/>
              <a:t>th</a:t>
            </a:r>
            <a:r>
              <a:rPr lang="en-US" smtClean="0"/>
              <a:t>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Food/nutrition-related history </a:t>
            </a:r>
          </a:p>
        </p:txBody>
      </p:sp>
      <p:sp>
        <p:nvSpPr>
          <p:cNvPr id="27650" name="Content Placeholder 2"/>
          <p:cNvSpPr>
            <a:spLocks noGrp="1"/>
          </p:cNvSpPr>
          <p:nvPr>
            <p:ph idx="1"/>
          </p:nvPr>
        </p:nvSpPr>
        <p:spPr/>
        <p:txBody>
          <a:bodyPr/>
          <a:lstStyle/>
          <a:p>
            <a:r>
              <a:rPr lang="en-US" smtClean="0"/>
              <a:t>Prior to Nov. 09 patient was consuming over 2500 kcal/day</a:t>
            </a:r>
          </a:p>
          <a:p>
            <a:r>
              <a:rPr lang="en-US" smtClean="0"/>
              <a:t>Prior to hospitalization patient would consume mom’s cooked meals 5-6 small meals ~ 1300-1400 kcal/day</a:t>
            </a:r>
          </a:p>
          <a:p>
            <a:r>
              <a:rPr lang="en-US" smtClean="0"/>
              <a:t>Due to inadequate oral intake, added ensure supplement and started patient on calorie count</a:t>
            </a:r>
          </a:p>
          <a:p>
            <a:endParaRPr lang="en-US" smtClean="0"/>
          </a:p>
        </p:txBody>
      </p:sp>
      <p:pic>
        <p:nvPicPr>
          <p:cNvPr id="27653" name="Picture 5" descr="pepper-steak-ck-1646407-x"/>
          <p:cNvPicPr>
            <a:picLocks noChangeAspect="1" noChangeArrowheads="1"/>
          </p:cNvPicPr>
          <p:nvPr/>
        </p:nvPicPr>
        <p:blipFill>
          <a:blip r:embed="rId3" cstate="print"/>
          <a:srcRect/>
          <a:stretch>
            <a:fillRect/>
          </a:stretch>
        </p:blipFill>
        <p:spPr bwMode="auto">
          <a:xfrm>
            <a:off x="7162800" y="5029200"/>
            <a:ext cx="1676400" cy="1676400"/>
          </a:xfrm>
          <a:prstGeom prst="rect">
            <a:avLst/>
          </a:prstGeom>
          <a:noFill/>
        </p:spPr>
      </p:pic>
      <p:pic>
        <p:nvPicPr>
          <p:cNvPr id="27655" name="Picture 7" descr="buy_ensure1"/>
          <p:cNvPicPr>
            <a:picLocks noChangeAspect="1" noChangeArrowheads="1"/>
          </p:cNvPicPr>
          <p:nvPr/>
        </p:nvPicPr>
        <p:blipFill>
          <a:blip r:embed="rId4" cstate="print"/>
          <a:srcRect/>
          <a:stretch>
            <a:fillRect/>
          </a:stretch>
        </p:blipFill>
        <p:spPr bwMode="auto">
          <a:xfrm>
            <a:off x="152400" y="5008563"/>
            <a:ext cx="1981200" cy="18494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Estimated Energy requirements</a:t>
            </a:r>
          </a:p>
        </p:txBody>
      </p:sp>
      <p:sp>
        <p:nvSpPr>
          <p:cNvPr id="29698" name="Content Placeholder 2"/>
          <p:cNvSpPr>
            <a:spLocks noGrp="1"/>
          </p:cNvSpPr>
          <p:nvPr>
            <p:ph idx="1"/>
          </p:nvPr>
        </p:nvSpPr>
        <p:spPr/>
        <p:txBody>
          <a:bodyPr/>
          <a:lstStyle/>
          <a:p>
            <a:r>
              <a:rPr lang="en-US" dirty="0" smtClean="0"/>
              <a:t>Using the Mifflin equation: 1650 kcal (34 kcal/kg)</a:t>
            </a:r>
          </a:p>
          <a:p>
            <a:pPr>
              <a:buFont typeface="Wingdings 2" pitchFamily="18" charset="2"/>
              <a:buNone/>
            </a:pPr>
            <a:r>
              <a:rPr lang="en-US" dirty="0" smtClean="0"/>
              <a:t>Added 200 kcal for weight gain</a:t>
            </a:r>
          </a:p>
          <a:p>
            <a:pPr>
              <a:buFont typeface="Wingdings 2" pitchFamily="18" charset="2"/>
              <a:buNone/>
            </a:pPr>
            <a:r>
              <a:rPr lang="en-US" dirty="0" smtClean="0"/>
              <a:t>Total = 1850 kcal/day (38 kcal/kg) </a:t>
            </a:r>
          </a:p>
          <a:p>
            <a:r>
              <a:rPr lang="en-US" dirty="0" smtClean="0"/>
              <a:t>Protein requirements=58.1- 72.7 g/day (1.2-1.5 g/kg )</a:t>
            </a:r>
          </a:p>
          <a:p>
            <a:pPr>
              <a:buFont typeface="Wingdings 2" pitchFamily="18" charset="2"/>
              <a:buNone/>
            </a:pPr>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781050"/>
          </a:xfrm>
        </p:spPr>
        <p:txBody>
          <a:bodyPr>
            <a:normAutofit fontScale="90000"/>
          </a:bodyPr>
          <a:lstStyle/>
          <a:p>
            <a:pPr fontAlgn="auto">
              <a:spcAft>
                <a:spcPts val="0"/>
              </a:spcAft>
              <a:defRPr/>
            </a:pPr>
            <a:r>
              <a:rPr lang="en-US" dirty="0" smtClean="0"/>
              <a:t>Biochemical data</a:t>
            </a:r>
            <a:endParaRPr lang="en-US" dirty="0"/>
          </a:p>
        </p:txBody>
      </p:sp>
      <p:graphicFrame>
        <p:nvGraphicFramePr>
          <p:cNvPr id="4" name="Content Placeholder 3"/>
          <p:cNvGraphicFramePr>
            <a:graphicFrameLocks noGrp="1"/>
          </p:cNvGraphicFramePr>
          <p:nvPr>
            <p:ph idx="1"/>
          </p:nvPr>
        </p:nvGraphicFramePr>
        <p:xfrm>
          <a:off x="228600" y="1066800"/>
          <a:ext cx="8610600" cy="4114800"/>
        </p:xfrm>
        <a:graphic>
          <a:graphicData uri="http://schemas.openxmlformats.org/drawingml/2006/table">
            <a:tbl>
              <a:tblPr firstRow="1" bandRow="1">
                <a:tableStyleId>{5C22544A-7EE6-4342-B048-85BDC9FD1C3A}</a:tableStyleId>
              </a:tblPr>
              <a:tblGrid>
                <a:gridCol w="1076325"/>
                <a:gridCol w="1076325"/>
                <a:gridCol w="1076325"/>
                <a:gridCol w="1076325"/>
                <a:gridCol w="1076325"/>
                <a:gridCol w="1076325"/>
                <a:gridCol w="1076325"/>
                <a:gridCol w="1076325"/>
              </a:tblGrid>
              <a:tr h="628227">
                <a:tc>
                  <a:txBody>
                    <a:bodyPr/>
                    <a:lstStyle/>
                    <a:p>
                      <a:r>
                        <a:rPr lang="en-US" dirty="0" smtClean="0"/>
                        <a:t>Days</a:t>
                      </a:r>
                      <a:endParaRPr lang="en-US" dirty="0"/>
                    </a:p>
                  </a:txBody>
                  <a:tcPr/>
                </a:tc>
                <a:tc>
                  <a:txBody>
                    <a:bodyPr/>
                    <a:lstStyle/>
                    <a:p>
                      <a:r>
                        <a:rPr lang="en-US" dirty="0" smtClean="0"/>
                        <a:t>PO4</a:t>
                      </a:r>
                      <a:endParaRPr lang="en-US" dirty="0"/>
                    </a:p>
                  </a:txBody>
                  <a:tcPr/>
                </a:tc>
                <a:tc>
                  <a:txBody>
                    <a:bodyPr/>
                    <a:lstStyle/>
                    <a:p>
                      <a:r>
                        <a:rPr lang="en-US" dirty="0" smtClean="0"/>
                        <a:t>K+</a:t>
                      </a:r>
                      <a:endParaRPr lang="en-US" dirty="0"/>
                    </a:p>
                  </a:txBody>
                  <a:tcPr/>
                </a:tc>
                <a:tc>
                  <a:txBody>
                    <a:bodyPr/>
                    <a:lstStyle/>
                    <a:p>
                      <a:r>
                        <a:rPr lang="en-US" dirty="0" smtClean="0"/>
                        <a:t>Mg</a:t>
                      </a:r>
                      <a:endParaRPr lang="en-US" dirty="0"/>
                    </a:p>
                  </a:txBody>
                  <a:tcPr/>
                </a:tc>
                <a:tc>
                  <a:txBody>
                    <a:bodyPr/>
                    <a:lstStyle/>
                    <a:p>
                      <a:r>
                        <a:rPr lang="en-US" dirty="0" smtClean="0"/>
                        <a:t>Albumin</a:t>
                      </a:r>
                      <a:endParaRPr lang="en-US" dirty="0"/>
                    </a:p>
                  </a:txBody>
                  <a:tcPr/>
                </a:tc>
                <a:tc>
                  <a:txBody>
                    <a:bodyPr/>
                    <a:lstStyle/>
                    <a:p>
                      <a:r>
                        <a:rPr lang="en-US" dirty="0" smtClean="0"/>
                        <a:t>Prealbumin</a:t>
                      </a:r>
                      <a:endParaRPr lang="en-US" dirty="0"/>
                    </a:p>
                  </a:txBody>
                  <a:tcPr/>
                </a:tc>
                <a:tc>
                  <a:txBody>
                    <a:bodyPr/>
                    <a:lstStyle/>
                    <a:p>
                      <a:r>
                        <a:rPr lang="en-US" dirty="0" smtClean="0"/>
                        <a:t>Hemoglobin</a:t>
                      </a:r>
                      <a:endParaRPr lang="en-US" dirty="0"/>
                    </a:p>
                  </a:txBody>
                  <a:tcPr/>
                </a:tc>
                <a:tc>
                  <a:txBody>
                    <a:bodyPr/>
                    <a:lstStyle/>
                    <a:p>
                      <a:r>
                        <a:rPr lang="en-US" dirty="0" smtClean="0"/>
                        <a:t>Weight (kg)</a:t>
                      </a:r>
                      <a:endParaRPr lang="en-US" dirty="0"/>
                    </a:p>
                  </a:txBody>
                  <a:tcPr/>
                </a:tc>
              </a:tr>
              <a:tr h="628227">
                <a:tc>
                  <a:txBody>
                    <a:bodyPr/>
                    <a:lstStyle/>
                    <a:p>
                      <a:r>
                        <a:rPr lang="en-US" dirty="0" smtClean="0"/>
                        <a:t>Day</a:t>
                      </a:r>
                      <a:r>
                        <a:rPr lang="en-US" baseline="0" dirty="0" smtClean="0"/>
                        <a:t> 2 2/4/10</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sz="2000" b="1" dirty="0" smtClean="0">
                          <a:solidFill>
                            <a:srgbClr val="FF0000"/>
                          </a:solidFill>
                        </a:rPr>
                        <a:t>2.4</a:t>
                      </a:r>
                      <a:endParaRPr lang="en-US" sz="2000" b="1" dirty="0">
                        <a:solidFill>
                          <a:srgbClr val="FF0000"/>
                        </a:solidFill>
                      </a:endParaRPr>
                    </a:p>
                  </a:txBody>
                  <a:tcPr/>
                </a:tc>
                <a:tc>
                  <a:txBody>
                    <a:bodyPr/>
                    <a:lstStyle/>
                    <a:p>
                      <a:r>
                        <a:rPr lang="en-US" sz="1800" b="1" dirty="0" smtClean="0">
                          <a:solidFill>
                            <a:srgbClr val="FF0000"/>
                          </a:solidFill>
                        </a:rPr>
                        <a:t>11.0</a:t>
                      </a:r>
                      <a:endParaRPr lang="en-US" sz="1800" b="1" dirty="0">
                        <a:solidFill>
                          <a:srgbClr val="FF0000"/>
                        </a:solidFill>
                      </a:endParaRPr>
                    </a:p>
                  </a:txBody>
                  <a:tcPr/>
                </a:tc>
                <a:tc>
                  <a:txBody>
                    <a:bodyPr/>
                    <a:lstStyle/>
                    <a:p>
                      <a:r>
                        <a:rPr lang="en-US" sz="1800" b="1" dirty="0" smtClean="0">
                          <a:solidFill>
                            <a:srgbClr val="FF0000"/>
                          </a:solidFill>
                        </a:rPr>
                        <a:t>10</a:t>
                      </a:r>
                      <a:endParaRPr lang="en-US" sz="1800" b="1" dirty="0">
                        <a:solidFill>
                          <a:srgbClr val="FF0000"/>
                        </a:solidFill>
                      </a:endParaRPr>
                    </a:p>
                  </a:txBody>
                  <a:tcPr/>
                </a:tc>
                <a:tc>
                  <a:txBody>
                    <a:bodyPr/>
                    <a:lstStyle/>
                    <a:p>
                      <a:r>
                        <a:rPr lang="en-US" dirty="0" smtClean="0"/>
                        <a:t>48.44</a:t>
                      </a:r>
                      <a:endParaRPr lang="en-US" dirty="0"/>
                    </a:p>
                  </a:txBody>
                  <a:tcPr/>
                </a:tc>
              </a:tr>
              <a:tr h="628227">
                <a:tc>
                  <a:txBody>
                    <a:bodyPr/>
                    <a:lstStyle/>
                    <a:p>
                      <a:r>
                        <a:rPr lang="en-US" dirty="0" smtClean="0"/>
                        <a:t>Day 3</a:t>
                      </a:r>
                      <a:r>
                        <a:rPr lang="en-US" baseline="0" dirty="0" smtClean="0"/>
                        <a:t> 2/5/10</a:t>
                      </a:r>
                      <a:endParaRPr lang="en-US" dirty="0" smtClean="0"/>
                    </a:p>
                  </a:txBody>
                  <a:tcPr/>
                </a:tc>
                <a:tc>
                  <a:txBody>
                    <a:bodyPr/>
                    <a:lstStyle/>
                    <a:p>
                      <a:r>
                        <a:rPr lang="en-US" sz="2000" b="1" dirty="0" smtClean="0">
                          <a:solidFill>
                            <a:srgbClr val="FF0000"/>
                          </a:solidFill>
                          <a:effectLst/>
                        </a:rPr>
                        <a:t>2.2</a:t>
                      </a:r>
                      <a:endParaRPr lang="en-US" sz="2000" b="1" dirty="0">
                        <a:solidFill>
                          <a:srgbClr val="FF0000"/>
                        </a:solidFill>
                        <a:effectLst/>
                      </a:endParaRPr>
                    </a:p>
                  </a:txBody>
                  <a:tcPr/>
                </a:tc>
                <a:tc>
                  <a:txBody>
                    <a:bodyPr/>
                    <a:lstStyle/>
                    <a:p>
                      <a:r>
                        <a:rPr lang="en-US" dirty="0" smtClean="0"/>
                        <a:t>WNL</a:t>
                      </a:r>
                      <a:endParaRPr lang="en-US" dirty="0"/>
                    </a:p>
                  </a:txBody>
                  <a:tcPr/>
                </a:tc>
                <a:tc>
                  <a:txBody>
                    <a:bodyPr/>
                    <a:lstStyle/>
                    <a:p>
                      <a:r>
                        <a:rPr lang="en-US" dirty="0" smtClean="0"/>
                        <a:t>WNL</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49.2</a:t>
                      </a:r>
                      <a:endParaRPr lang="en-US" dirty="0"/>
                    </a:p>
                  </a:txBody>
                  <a:tcPr/>
                </a:tc>
              </a:tr>
              <a:tr h="628227">
                <a:tc>
                  <a:txBody>
                    <a:bodyPr/>
                    <a:lstStyle/>
                    <a:p>
                      <a:r>
                        <a:rPr lang="en-US" dirty="0" smtClean="0"/>
                        <a:t>Day</a:t>
                      </a:r>
                      <a:r>
                        <a:rPr lang="en-US" baseline="0" dirty="0" smtClean="0"/>
                        <a:t> 5</a:t>
                      </a:r>
                    </a:p>
                    <a:p>
                      <a:r>
                        <a:rPr lang="en-US" baseline="0" dirty="0" smtClean="0"/>
                        <a:t>2/7/10</a:t>
                      </a:r>
                      <a:endParaRPr lang="en-US" dirty="0"/>
                    </a:p>
                  </a:txBody>
                  <a:tcPr/>
                </a:tc>
                <a:tc>
                  <a:txBody>
                    <a:bodyPr/>
                    <a:lstStyle/>
                    <a:p>
                      <a:r>
                        <a:rPr lang="en-US" dirty="0" smtClean="0"/>
                        <a:t>WNL</a:t>
                      </a:r>
                      <a:endParaRPr lang="en-US" dirty="0"/>
                    </a:p>
                  </a:txBody>
                  <a:tcPr/>
                </a:tc>
                <a:tc>
                  <a:txBody>
                    <a:bodyPr/>
                    <a:lstStyle/>
                    <a:p>
                      <a:r>
                        <a:rPr lang="en-US" dirty="0" smtClean="0"/>
                        <a:t>WNL</a:t>
                      </a:r>
                      <a:endParaRPr lang="en-US" dirty="0"/>
                    </a:p>
                  </a:txBody>
                  <a:tcPr/>
                </a:tc>
                <a:tc>
                  <a:txBody>
                    <a:bodyPr/>
                    <a:lstStyle/>
                    <a:p>
                      <a:r>
                        <a:rPr lang="en-US" dirty="0" smtClean="0"/>
                        <a:t>WNL</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50.00</a:t>
                      </a:r>
                      <a:endParaRPr lang="en-US" dirty="0"/>
                    </a:p>
                  </a:txBody>
                  <a:tcPr/>
                </a:tc>
              </a:tr>
              <a:tr h="628227">
                <a:tc>
                  <a:txBody>
                    <a:bodyPr/>
                    <a:lstStyle/>
                    <a:p>
                      <a:r>
                        <a:rPr lang="en-US" dirty="0" smtClean="0"/>
                        <a:t>Day 6</a:t>
                      </a:r>
                    </a:p>
                    <a:p>
                      <a:r>
                        <a:rPr lang="en-US" dirty="0" smtClean="0"/>
                        <a:t>2/8/10</a:t>
                      </a:r>
                      <a:endParaRPr lang="en-US" dirty="0"/>
                    </a:p>
                  </a:txBody>
                  <a:tcPr/>
                </a:tc>
                <a:tc>
                  <a:txBody>
                    <a:bodyPr/>
                    <a:lstStyle/>
                    <a:p>
                      <a:r>
                        <a:rPr lang="en-US" dirty="0" smtClean="0"/>
                        <a:t>3.6</a:t>
                      </a:r>
                      <a:endParaRPr lang="en-US" dirty="0"/>
                    </a:p>
                  </a:txBody>
                  <a:tcPr/>
                </a:tc>
                <a:tc>
                  <a:txBody>
                    <a:bodyPr/>
                    <a:lstStyle/>
                    <a:p>
                      <a:r>
                        <a:rPr lang="en-US" dirty="0" smtClean="0"/>
                        <a:t>4.2</a:t>
                      </a:r>
                      <a:endParaRPr lang="en-US" dirty="0"/>
                    </a:p>
                  </a:txBody>
                  <a:tcPr/>
                </a:tc>
                <a:tc>
                  <a:txBody>
                    <a:bodyPr/>
                    <a:lstStyle/>
                    <a:p>
                      <a:r>
                        <a:rPr lang="en-US" dirty="0" smtClean="0"/>
                        <a:t>1.8</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897467">
                <a:tc>
                  <a:txBody>
                    <a:bodyPr/>
                    <a:lstStyle/>
                    <a:p>
                      <a:r>
                        <a:rPr lang="en-US" dirty="0" smtClean="0"/>
                        <a:t>Day 8 d/c</a:t>
                      </a:r>
                    </a:p>
                    <a:p>
                      <a:r>
                        <a:rPr lang="en-US" dirty="0" smtClean="0"/>
                        <a:t>2/10/10</a:t>
                      </a:r>
                      <a:endParaRPr lang="en-US" dirty="0"/>
                    </a:p>
                  </a:txBody>
                  <a:tcPr/>
                </a:tc>
                <a:tc>
                  <a:txBody>
                    <a:bodyPr/>
                    <a:lstStyle/>
                    <a:p>
                      <a:r>
                        <a:rPr lang="en-US" dirty="0" smtClean="0"/>
                        <a:t>3.2</a:t>
                      </a:r>
                      <a:endParaRPr lang="en-US" dirty="0"/>
                    </a:p>
                  </a:txBody>
                  <a:tcPr/>
                </a:tc>
                <a:tc>
                  <a:txBody>
                    <a:bodyPr/>
                    <a:lstStyle/>
                    <a:p>
                      <a:r>
                        <a:rPr lang="en-US" dirty="0" smtClean="0"/>
                        <a:t>4.3</a:t>
                      </a:r>
                      <a:endParaRPr lang="en-US" dirty="0"/>
                    </a:p>
                  </a:txBody>
                  <a:tcPr/>
                </a:tc>
                <a:tc>
                  <a:txBody>
                    <a:bodyPr/>
                    <a:lstStyle/>
                    <a:p>
                      <a:r>
                        <a:rPr lang="en-US" dirty="0" smtClean="0"/>
                        <a:t>2.3</a:t>
                      </a:r>
                      <a:endParaRPr lang="en-US" dirty="0"/>
                    </a:p>
                  </a:txBody>
                  <a:tcPr/>
                </a:tc>
                <a:tc>
                  <a:txBody>
                    <a:bodyPr/>
                    <a:lstStyle/>
                    <a:p>
                      <a:r>
                        <a:rPr lang="en-US" sz="2000" b="1" dirty="0" smtClean="0">
                          <a:solidFill>
                            <a:srgbClr val="FF0000"/>
                          </a:solidFill>
                        </a:rPr>
                        <a:t>2.4</a:t>
                      </a:r>
                      <a:endParaRPr lang="en-US" sz="2000" b="1" dirty="0">
                        <a:solidFill>
                          <a:srgbClr val="FF0000"/>
                        </a:solidFill>
                      </a:endParaRPr>
                    </a:p>
                  </a:txBody>
                  <a:tcPr/>
                </a:tc>
                <a:tc>
                  <a:txBody>
                    <a:bodyPr/>
                    <a:lstStyle/>
                    <a:p>
                      <a:r>
                        <a:rPr lang="en-US" sz="2000" b="1" dirty="0" smtClean="0">
                          <a:solidFill>
                            <a:srgbClr val="FF0000"/>
                          </a:solidFill>
                        </a:rPr>
                        <a:t>11.0</a:t>
                      </a:r>
                      <a:endParaRPr lang="en-US" sz="2000" b="1" dirty="0">
                        <a:solidFill>
                          <a:srgbClr val="FF0000"/>
                        </a:solidFill>
                      </a:endParaRPr>
                    </a:p>
                  </a:txBody>
                  <a:tcPr/>
                </a:tc>
                <a:tc>
                  <a:txBody>
                    <a:bodyPr/>
                    <a:lstStyle/>
                    <a:p>
                      <a:r>
                        <a:rPr lang="en-US" sz="2000" b="1" dirty="0" smtClean="0">
                          <a:solidFill>
                            <a:srgbClr val="FF0000"/>
                          </a:solidFill>
                        </a:rPr>
                        <a:t>10.6</a:t>
                      </a:r>
                      <a:endParaRPr lang="en-US" sz="2000" b="1" dirty="0">
                        <a:solidFill>
                          <a:srgbClr val="FF0000"/>
                        </a:solidFill>
                      </a:endParaRPr>
                    </a:p>
                  </a:txBody>
                  <a:tcPr/>
                </a:tc>
                <a:tc>
                  <a:txBody>
                    <a:bodyPr/>
                    <a:lstStyle/>
                    <a:p>
                      <a:endParaRPr lang="en-US" dirty="0"/>
                    </a:p>
                  </a:txBody>
                  <a:tcPr/>
                </a:tc>
              </a:tr>
            </a:tbl>
          </a:graphicData>
        </a:graphic>
      </p:graphicFrame>
      <p:graphicFrame>
        <p:nvGraphicFramePr>
          <p:cNvPr id="5" name="Table 4"/>
          <p:cNvGraphicFramePr>
            <a:graphicFrameLocks noGrp="1"/>
          </p:cNvGraphicFramePr>
          <p:nvPr/>
        </p:nvGraphicFramePr>
        <p:xfrm>
          <a:off x="228600" y="5410200"/>
          <a:ext cx="8000999" cy="1361440"/>
        </p:xfrm>
        <a:graphic>
          <a:graphicData uri="http://schemas.openxmlformats.org/drawingml/2006/table">
            <a:tbl>
              <a:tblPr firstRow="1" bandRow="1">
                <a:tableStyleId>{5C22544A-7EE6-4342-B048-85BDC9FD1C3A}</a:tableStyleId>
              </a:tblPr>
              <a:tblGrid>
                <a:gridCol w="1058610"/>
                <a:gridCol w="927454"/>
                <a:gridCol w="964659"/>
                <a:gridCol w="907915"/>
                <a:gridCol w="964659"/>
                <a:gridCol w="1588851"/>
                <a:gridCol w="1588851"/>
              </a:tblGrid>
              <a:tr h="447040">
                <a:tc>
                  <a:txBody>
                    <a:bodyPr/>
                    <a:lstStyle/>
                    <a:p>
                      <a:r>
                        <a:rPr lang="en-US" dirty="0" smtClean="0"/>
                        <a:t>Reference range</a:t>
                      </a:r>
                      <a:endParaRPr lang="en-US" dirty="0"/>
                    </a:p>
                  </a:txBody>
                  <a:tcPr/>
                </a:tc>
                <a:tc>
                  <a:txBody>
                    <a:bodyPr/>
                    <a:lstStyle/>
                    <a:p>
                      <a:r>
                        <a:rPr lang="en-US" dirty="0" smtClean="0"/>
                        <a:t>PO4</a:t>
                      </a:r>
                    </a:p>
                    <a:p>
                      <a:r>
                        <a:rPr lang="en-US" dirty="0" smtClean="0"/>
                        <a:t>mg/dL</a:t>
                      </a:r>
                      <a:endParaRPr lang="en-US" dirty="0"/>
                    </a:p>
                  </a:txBody>
                  <a:tcPr/>
                </a:tc>
                <a:tc>
                  <a:txBody>
                    <a:bodyPr/>
                    <a:lstStyle/>
                    <a:p>
                      <a:r>
                        <a:rPr lang="en-US" dirty="0" smtClean="0"/>
                        <a:t>K+ </a:t>
                      </a:r>
                    </a:p>
                    <a:p>
                      <a:r>
                        <a:rPr lang="en-US" dirty="0" err="1" smtClean="0"/>
                        <a:t>mmol</a:t>
                      </a:r>
                      <a:r>
                        <a:rPr lang="en-US" dirty="0" smtClean="0"/>
                        <a:t>/L</a:t>
                      </a:r>
                      <a:endParaRPr lang="en-US" dirty="0"/>
                    </a:p>
                  </a:txBody>
                  <a:tcPr/>
                </a:tc>
                <a:tc>
                  <a:txBody>
                    <a:bodyPr/>
                    <a:lstStyle/>
                    <a:p>
                      <a:r>
                        <a:rPr lang="en-US" dirty="0" smtClean="0"/>
                        <a:t>Mg </a:t>
                      </a:r>
                    </a:p>
                    <a:p>
                      <a:r>
                        <a:rPr lang="en-US" dirty="0" smtClean="0"/>
                        <a:t>mg/dL</a:t>
                      </a:r>
                    </a:p>
                  </a:txBody>
                  <a:tcPr/>
                </a:tc>
                <a:tc>
                  <a:txBody>
                    <a:bodyPr/>
                    <a:lstStyle/>
                    <a:p>
                      <a:r>
                        <a:rPr lang="en-US" dirty="0" smtClean="0"/>
                        <a:t>Albumin</a:t>
                      </a:r>
                    </a:p>
                    <a:p>
                      <a:r>
                        <a:rPr lang="en-US" dirty="0" smtClean="0"/>
                        <a:t>mg/dL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Prealbumin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mg/dL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Hemoglobin gm/dL</a:t>
                      </a:r>
                    </a:p>
                  </a:txBody>
                  <a:tcPr/>
                </a:tc>
              </a:tr>
              <a:tr h="447040">
                <a:tc>
                  <a:txBody>
                    <a:bodyPr/>
                    <a:lstStyle/>
                    <a:p>
                      <a:endParaRPr lang="en-US" dirty="0"/>
                    </a:p>
                  </a:txBody>
                  <a:tcPr/>
                </a:tc>
                <a:tc>
                  <a:txBody>
                    <a:bodyPr/>
                    <a:lstStyle/>
                    <a:p>
                      <a:r>
                        <a:rPr lang="en-US" dirty="0" smtClean="0"/>
                        <a:t>2.3-4.7</a:t>
                      </a:r>
                      <a:endParaRPr lang="en-US" dirty="0"/>
                    </a:p>
                  </a:txBody>
                  <a:tcPr/>
                </a:tc>
                <a:tc>
                  <a:txBody>
                    <a:bodyPr/>
                    <a:lstStyle/>
                    <a:p>
                      <a:r>
                        <a:rPr lang="en-US" dirty="0" smtClean="0"/>
                        <a:t>3.7-5.5</a:t>
                      </a:r>
                      <a:endParaRPr lang="en-US" dirty="0"/>
                    </a:p>
                  </a:txBody>
                  <a:tcPr/>
                </a:tc>
                <a:tc>
                  <a:txBody>
                    <a:bodyPr/>
                    <a:lstStyle/>
                    <a:p>
                      <a:r>
                        <a:rPr lang="en-US" dirty="0" smtClean="0"/>
                        <a:t>1.7-2.5</a:t>
                      </a:r>
                      <a:endParaRPr lang="en-US" dirty="0"/>
                    </a:p>
                  </a:txBody>
                  <a:tcPr/>
                </a:tc>
                <a:tc>
                  <a:txBody>
                    <a:bodyPr/>
                    <a:lstStyle/>
                    <a:p>
                      <a:r>
                        <a:rPr lang="en-US" dirty="0" smtClean="0"/>
                        <a:t>3.2-4.9</a:t>
                      </a:r>
                      <a:endParaRPr lang="en-US" dirty="0"/>
                    </a:p>
                  </a:txBody>
                  <a:tcPr/>
                </a:tc>
                <a:tc>
                  <a:txBody>
                    <a:bodyPr/>
                    <a:lstStyle/>
                    <a:p>
                      <a:r>
                        <a:rPr lang="en-US" dirty="0" smtClean="0"/>
                        <a:t>18-32 </a:t>
                      </a:r>
                      <a:endParaRPr lang="en-US" dirty="0"/>
                    </a:p>
                  </a:txBody>
                  <a:tcPr/>
                </a:tc>
                <a:tc>
                  <a:txBody>
                    <a:bodyPr/>
                    <a:lstStyle/>
                    <a:p>
                      <a:r>
                        <a:rPr lang="en-US" dirty="0" smtClean="0"/>
                        <a:t>13.2-16.2</a:t>
                      </a:r>
                      <a:endParaRPr lang="en-US"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Calorie count	</a:t>
            </a:r>
          </a:p>
        </p:txBody>
      </p:sp>
      <p:sp>
        <p:nvSpPr>
          <p:cNvPr id="33794" name="Content Placeholder 2"/>
          <p:cNvSpPr>
            <a:spLocks noGrp="1"/>
          </p:cNvSpPr>
          <p:nvPr>
            <p:ph idx="1"/>
          </p:nvPr>
        </p:nvSpPr>
        <p:spPr/>
        <p:txBody>
          <a:bodyPr/>
          <a:lstStyle/>
          <a:p>
            <a:r>
              <a:rPr lang="en-US" dirty="0" smtClean="0"/>
              <a:t>Hospital day 2: </a:t>
            </a:r>
            <a:r>
              <a:rPr lang="en-US" b="1" dirty="0" smtClean="0">
                <a:solidFill>
                  <a:srgbClr val="FF0000"/>
                </a:solidFill>
              </a:rPr>
              <a:t>844</a:t>
            </a:r>
            <a:r>
              <a:rPr lang="en-US" dirty="0" smtClean="0"/>
              <a:t> kcal/day &amp; 27 gm Pro</a:t>
            </a:r>
          </a:p>
          <a:p>
            <a:r>
              <a:rPr lang="en-US" dirty="0" smtClean="0"/>
              <a:t>Hospital day 3: </a:t>
            </a:r>
            <a:r>
              <a:rPr lang="en-US" b="1" dirty="0" smtClean="0">
                <a:solidFill>
                  <a:srgbClr val="FF0000"/>
                </a:solidFill>
              </a:rPr>
              <a:t>2947</a:t>
            </a:r>
            <a:r>
              <a:rPr lang="en-US" dirty="0" smtClean="0"/>
              <a:t> kcal &amp; 116 gm Pro</a:t>
            </a:r>
          </a:p>
          <a:p>
            <a:r>
              <a:rPr lang="en-US" dirty="0" smtClean="0"/>
              <a:t>Hospital day 4: 2872 kcal &amp; 117 gm Pro</a:t>
            </a:r>
          </a:p>
          <a:p>
            <a:r>
              <a:rPr lang="en-US" dirty="0" smtClean="0"/>
              <a:t>Hospital day 5: 3000 kcal &amp; 97 gm Pro</a:t>
            </a:r>
          </a:p>
          <a:p>
            <a:endParaRPr lang="en-US" dirty="0" smtClean="0"/>
          </a:p>
          <a:p>
            <a:pPr>
              <a:buNone/>
            </a:pPr>
            <a:r>
              <a:rPr lang="en-US" dirty="0" smtClean="0"/>
              <a:t>Current diet order: General </a:t>
            </a:r>
          </a:p>
        </p:txBody>
      </p:sp>
      <p:pic>
        <p:nvPicPr>
          <p:cNvPr id="33797" name="Picture 5" descr="startup"/>
          <p:cNvPicPr>
            <a:picLocks noChangeAspect="1" noChangeArrowheads="1"/>
          </p:cNvPicPr>
          <p:nvPr/>
        </p:nvPicPr>
        <p:blipFill>
          <a:blip r:embed="rId3" cstate="print"/>
          <a:srcRect/>
          <a:stretch>
            <a:fillRect/>
          </a:stretch>
        </p:blipFill>
        <p:spPr bwMode="auto">
          <a:xfrm>
            <a:off x="4876800" y="3962400"/>
            <a:ext cx="4041775" cy="26955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Refeeding syndrome</a:t>
            </a:r>
          </a:p>
        </p:txBody>
      </p:sp>
      <p:sp>
        <p:nvSpPr>
          <p:cNvPr id="35842" name="Content Placeholder 2"/>
          <p:cNvSpPr>
            <a:spLocks noGrp="1"/>
          </p:cNvSpPr>
          <p:nvPr>
            <p:ph idx="1"/>
          </p:nvPr>
        </p:nvSpPr>
        <p:spPr/>
        <p:txBody>
          <a:bodyPr/>
          <a:lstStyle/>
          <a:p>
            <a:r>
              <a:rPr lang="en-US" dirty="0" smtClean="0"/>
              <a:t>Is defined as: severe electrolyte and fluid shifts associated with metabolic abnormalities in malnourished patients refeeding either orally, parentally or enterally.  </a:t>
            </a:r>
          </a:p>
          <a:p>
            <a:r>
              <a:rPr lang="en-US" dirty="0" smtClean="0"/>
              <a:t>Due to patient’s low phosphorus, he was at risk of refeeding syndrome</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a:t>
            </a:r>
            <a:endParaRPr lang="en-US" dirty="0"/>
          </a:p>
        </p:txBody>
      </p:sp>
      <p:sp>
        <p:nvSpPr>
          <p:cNvPr id="3" name="Content Placeholder 2"/>
          <p:cNvSpPr>
            <a:spLocks noGrp="1"/>
          </p:cNvSpPr>
          <p:nvPr>
            <p:ph idx="1"/>
          </p:nvPr>
        </p:nvSpPr>
        <p:spPr>
          <a:xfrm>
            <a:off x="457200" y="1935163"/>
            <a:ext cx="8229600" cy="4694237"/>
          </a:xfrm>
        </p:spPr>
        <p:txBody>
          <a:bodyPr/>
          <a:lstStyle/>
          <a:p>
            <a:r>
              <a:rPr lang="en-US" sz="2800" dirty="0" smtClean="0"/>
              <a:t>Sigmoidoscopy</a:t>
            </a:r>
          </a:p>
          <a:p>
            <a:r>
              <a:rPr lang="en-US" sz="2800" dirty="0" smtClean="0"/>
              <a:t>Magnetic Resonance </a:t>
            </a:r>
            <a:r>
              <a:rPr lang="en-US" sz="2800" dirty="0" err="1" smtClean="0"/>
              <a:t>Elastography</a:t>
            </a:r>
            <a:r>
              <a:rPr lang="en-US" sz="2800" dirty="0" smtClean="0"/>
              <a:t> (MRE)</a:t>
            </a:r>
          </a:p>
          <a:p>
            <a:r>
              <a:rPr lang="en-US" sz="2800" dirty="0" smtClean="0"/>
              <a:t>Chest x-ray: normal</a:t>
            </a:r>
          </a:p>
          <a:p>
            <a:r>
              <a:rPr lang="en-US" sz="2800" dirty="0" smtClean="0"/>
              <a:t>Human </a:t>
            </a:r>
            <a:r>
              <a:rPr lang="en-US" sz="2800" dirty="0" err="1" smtClean="0"/>
              <a:t>immunodeficieny</a:t>
            </a:r>
            <a:r>
              <a:rPr lang="en-US" sz="2800" dirty="0" smtClean="0"/>
              <a:t> virus (HIV): negative</a:t>
            </a:r>
          </a:p>
          <a:p>
            <a:r>
              <a:rPr lang="en-US" sz="2800" dirty="0" smtClean="0"/>
              <a:t>Hepatitis B surface antigen: non-reactive</a:t>
            </a:r>
          </a:p>
          <a:p>
            <a:r>
              <a:rPr lang="en-US" sz="2800" dirty="0" smtClean="0"/>
              <a:t>Stool output: no ova or parasites</a:t>
            </a:r>
          </a:p>
          <a:p>
            <a:r>
              <a:rPr lang="en-US" sz="2800" dirty="0" err="1" smtClean="0"/>
              <a:t>Quantiferon</a:t>
            </a:r>
            <a:r>
              <a:rPr lang="en-US" sz="2800" dirty="0" smtClean="0"/>
              <a:t> gold: false positive (BCG vaccination)</a:t>
            </a:r>
          </a:p>
          <a:p>
            <a:r>
              <a:rPr lang="en-US" sz="2800" dirty="0" smtClean="0"/>
              <a:t>TSH &amp; T4: WNL</a:t>
            </a:r>
          </a:p>
          <a:p>
            <a:r>
              <a:rPr lang="en-US" sz="2800" dirty="0" smtClean="0"/>
              <a:t>Fecal fat test: negative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smtClean="0"/>
              <a:t>What is Sigmoidoscopy?</a:t>
            </a:r>
          </a:p>
        </p:txBody>
      </p:sp>
      <p:sp>
        <p:nvSpPr>
          <p:cNvPr id="38914" name="Content Placeholder 2"/>
          <p:cNvSpPr>
            <a:spLocks noGrp="1"/>
          </p:cNvSpPr>
          <p:nvPr>
            <p:ph idx="1"/>
          </p:nvPr>
        </p:nvSpPr>
        <p:spPr/>
        <p:txBody>
          <a:bodyPr/>
          <a:lstStyle/>
          <a:p>
            <a:r>
              <a:rPr lang="en-US" sz="2000" dirty="0" smtClean="0"/>
              <a:t>Is when a doctor inserts an endoscope (a long, flexible, lighted tube connected to a computer and TV monitor) into the anus to see the inside of the colon and rectum. The doctor will be able to see any inflammation, bleeding, or ulcers on the colon wall. </a:t>
            </a:r>
          </a:p>
          <a:p>
            <a:endParaRPr lang="en-US" dirty="0" smtClean="0"/>
          </a:p>
          <a:p>
            <a:pPr>
              <a:buFont typeface="Wingdings 2" pitchFamily="18" charset="2"/>
              <a:buNone/>
            </a:pPr>
            <a:endParaRPr lang="en-US" dirty="0" smtClean="0"/>
          </a:p>
          <a:p>
            <a:endParaRPr lang="en-US" dirty="0" smtClean="0"/>
          </a:p>
        </p:txBody>
      </p:sp>
      <p:pic>
        <p:nvPicPr>
          <p:cNvPr id="38917" name="Picture 5" descr="gem_04_img0577"/>
          <p:cNvPicPr>
            <a:picLocks noChangeAspect="1" noChangeArrowheads="1"/>
          </p:cNvPicPr>
          <p:nvPr/>
        </p:nvPicPr>
        <p:blipFill>
          <a:blip r:embed="rId3" cstate="print"/>
          <a:srcRect/>
          <a:stretch>
            <a:fillRect/>
          </a:stretch>
        </p:blipFill>
        <p:spPr bwMode="auto">
          <a:xfrm>
            <a:off x="152400" y="3886200"/>
            <a:ext cx="2708275" cy="2733675"/>
          </a:xfrm>
          <a:prstGeom prst="rect">
            <a:avLst/>
          </a:prstGeom>
          <a:noFill/>
        </p:spPr>
      </p:pic>
      <p:pic>
        <p:nvPicPr>
          <p:cNvPr id="38919" name="Picture 7" descr="1083"/>
          <p:cNvPicPr>
            <a:picLocks noChangeAspect="1" noChangeArrowheads="1"/>
          </p:cNvPicPr>
          <p:nvPr/>
        </p:nvPicPr>
        <p:blipFill>
          <a:blip r:embed="rId4" cstate="print"/>
          <a:srcRect/>
          <a:stretch>
            <a:fillRect/>
          </a:stretch>
        </p:blipFill>
        <p:spPr bwMode="auto">
          <a:xfrm>
            <a:off x="4114800" y="3505200"/>
            <a:ext cx="3810000" cy="304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4400" dirty="0" smtClean="0"/>
              <a:t>What is Magnetic Resonance </a:t>
            </a:r>
            <a:r>
              <a:rPr lang="en-US" sz="4400" dirty="0" err="1" smtClean="0"/>
              <a:t>Elastography</a:t>
            </a:r>
            <a:r>
              <a:rPr lang="en-US" sz="4400" dirty="0" smtClean="0"/>
              <a:t> (MRE)?</a:t>
            </a:r>
          </a:p>
        </p:txBody>
      </p:sp>
      <p:sp>
        <p:nvSpPr>
          <p:cNvPr id="40962" name="Content Placeholder 2"/>
          <p:cNvSpPr>
            <a:spLocks noGrp="1"/>
          </p:cNvSpPr>
          <p:nvPr>
            <p:ph idx="1"/>
          </p:nvPr>
        </p:nvSpPr>
        <p:spPr>
          <a:xfrm>
            <a:off x="381000" y="1828800"/>
            <a:ext cx="8229600" cy="4389437"/>
          </a:xfrm>
        </p:spPr>
        <p:txBody>
          <a:bodyPr/>
          <a:lstStyle/>
          <a:p>
            <a:r>
              <a:rPr lang="en-US" dirty="0" smtClean="0"/>
              <a:t> Phase-contrast-based MRI imaging technique that can directly visualize and quantitatively measure propagating acoustic strain waves in tissue-like materials subjected to harmonic mechanical excitation. </a:t>
            </a:r>
          </a:p>
          <a:p>
            <a:r>
              <a:rPr lang="en-US" dirty="0" smtClean="0"/>
              <a:t>Produces color-coded images known as </a:t>
            </a:r>
            <a:r>
              <a:rPr lang="en-US" dirty="0" err="1" smtClean="0"/>
              <a:t>elastograms</a:t>
            </a:r>
            <a:r>
              <a:rPr lang="en-US" dirty="0" smtClean="0"/>
              <a:t> that indicate tissue elasticity or stiffness.</a:t>
            </a:r>
          </a:p>
          <a:p>
            <a:r>
              <a:rPr lang="en-US" dirty="0" smtClean="0"/>
              <a:t>This is significant because during a physical examination, palpation can be effective in detecting tumors, but is restricted to parts of the body that are not accessible to the physician’s hand. </a:t>
            </a:r>
            <a:endParaRPr lang="en-US" dirty="0" smtClean="0">
              <a:solidFill>
                <a:srgbClr val="FF0000"/>
              </a:solidFill>
            </a:endParaRP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lstStyle/>
          <a:p>
            <a:r>
              <a:rPr lang="en-US" dirty="0" smtClean="0"/>
              <a:t>Results </a:t>
            </a:r>
          </a:p>
        </p:txBody>
      </p:sp>
      <p:sp>
        <p:nvSpPr>
          <p:cNvPr id="81923" name="Rectangle 3"/>
          <p:cNvSpPr>
            <a:spLocks noGrp="1"/>
          </p:cNvSpPr>
          <p:nvPr>
            <p:ph type="body" idx="1"/>
          </p:nvPr>
        </p:nvSpPr>
        <p:spPr/>
        <p:txBody>
          <a:bodyPr/>
          <a:lstStyle/>
          <a:p>
            <a:r>
              <a:rPr lang="en-US" b="1" dirty="0" smtClean="0"/>
              <a:t>Sigmoidoscopy</a:t>
            </a:r>
            <a:r>
              <a:rPr lang="en-US" dirty="0" smtClean="0"/>
              <a:t> showed severely inflamed tissue up to 40cm and 3 circular punched out ulcers in the rectum</a:t>
            </a:r>
          </a:p>
          <a:p>
            <a:r>
              <a:rPr lang="en-US" b="1" dirty="0" smtClean="0"/>
              <a:t>MRE</a:t>
            </a:r>
            <a:r>
              <a:rPr lang="en-US" dirty="0" smtClean="0"/>
              <a:t> showed gastric distention &amp; thick-walled inflamed </a:t>
            </a:r>
            <a:r>
              <a:rPr lang="en-US" dirty="0" err="1" smtClean="0"/>
              <a:t>rectosigmoid</a:t>
            </a:r>
            <a:r>
              <a:rPr lang="en-US" dirty="0" smtClean="0"/>
              <a:t> colon</a:t>
            </a:r>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MD Diagnosis</a:t>
            </a:r>
          </a:p>
        </p:txBody>
      </p:sp>
      <p:sp>
        <p:nvSpPr>
          <p:cNvPr id="43010" name="Content Placeholder 2"/>
          <p:cNvSpPr>
            <a:spLocks noGrp="1"/>
          </p:cNvSpPr>
          <p:nvPr>
            <p:ph idx="1"/>
          </p:nvPr>
        </p:nvSpPr>
        <p:spPr/>
        <p:txBody>
          <a:bodyPr/>
          <a:lstStyle/>
          <a:p>
            <a:r>
              <a:rPr lang="en-US" smtClean="0"/>
              <a:t>Inflammatory bowel disease </a:t>
            </a:r>
          </a:p>
          <a:p>
            <a:pPr lvl="2"/>
            <a:r>
              <a:rPr lang="en-US" smtClean="0"/>
              <a:t>Ulcerative colitis</a:t>
            </a:r>
          </a:p>
        </p:txBody>
      </p:sp>
      <p:pic>
        <p:nvPicPr>
          <p:cNvPr id="68610" name="Picture 2" descr="http://www3.whig.com/whig/blogs/aliveandwell/wp-content/uploads/2009/07/doctor-patient1.jpg"/>
          <p:cNvPicPr>
            <a:picLocks noChangeAspect="1" noChangeArrowheads="1"/>
          </p:cNvPicPr>
          <p:nvPr/>
        </p:nvPicPr>
        <p:blipFill>
          <a:blip r:embed="rId3" cstate="print"/>
          <a:srcRect/>
          <a:stretch>
            <a:fillRect/>
          </a:stretch>
        </p:blipFill>
        <p:spPr bwMode="auto">
          <a:xfrm>
            <a:off x="5334000" y="3276600"/>
            <a:ext cx="3333750" cy="31146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Outline</a:t>
            </a:r>
          </a:p>
        </p:txBody>
      </p:sp>
      <p:sp>
        <p:nvSpPr>
          <p:cNvPr id="15362" name="Content Placeholder 2"/>
          <p:cNvSpPr>
            <a:spLocks noGrp="1"/>
          </p:cNvSpPr>
          <p:nvPr>
            <p:ph idx="1"/>
          </p:nvPr>
        </p:nvSpPr>
        <p:spPr/>
        <p:txBody>
          <a:bodyPr/>
          <a:lstStyle/>
          <a:p>
            <a:r>
              <a:rPr lang="en-US" dirty="0" smtClean="0"/>
              <a:t>Present my patient</a:t>
            </a:r>
          </a:p>
          <a:p>
            <a:r>
              <a:rPr lang="en-US" dirty="0" smtClean="0"/>
              <a:t>Nutrition assessment</a:t>
            </a:r>
          </a:p>
          <a:p>
            <a:r>
              <a:rPr lang="en-US" dirty="0" smtClean="0"/>
              <a:t>Tests</a:t>
            </a:r>
          </a:p>
          <a:p>
            <a:r>
              <a:rPr lang="en-US" dirty="0" smtClean="0"/>
              <a:t>Ulcerative colitis</a:t>
            </a:r>
          </a:p>
          <a:p>
            <a:r>
              <a:rPr lang="en-US" dirty="0" smtClean="0"/>
              <a:t>Trivia questions</a:t>
            </a:r>
          </a:p>
          <a:p>
            <a:r>
              <a:rPr lang="en-US" dirty="0" smtClean="0"/>
              <a:t>Nutrition focused physical examination: PICTURES!</a:t>
            </a:r>
          </a:p>
          <a:p>
            <a:r>
              <a:rPr lang="en-US" dirty="0" smtClean="0"/>
              <a:t>Nutrition intervention, monitoring &amp; evaluation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r>
              <a:rPr lang="en-US" sz="4600" smtClean="0"/>
              <a:t>Inflammatory Bowel Disease (IBD)</a:t>
            </a:r>
          </a:p>
        </p:txBody>
      </p:sp>
      <p:sp>
        <p:nvSpPr>
          <p:cNvPr id="66563" name="Rectangle 3"/>
          <p:cNvSpPr>
            <a:spLocks noGrp="1"/>
          </p:cNvSpPr>
          <p:nvPr>
            <p:ph type="body" sz="half" idx="1"/>
          </p:nvPr>
        </p:nvSpPr>
        <p:spPr/>
        <p:txBody>
          <a:bodyPr/>
          <a:lstStyle/>
          <a:p>
            <a:r>
              <a:rPr lang="en-US" sz="2200" dirty="0" smtClean="0"/>
              <a:t>Is a general name for diseases that cause inflammation in the small intestine and colon. It can be difficult to diagnose because its symptoms are similar to other intestinal disorders. </a:t>
            </a:r>
          </a:p>
          <a:p>
            <a:r>
              <a:rPr lang="en-US" sz="2200" dirty="0" smtClean="0"/>
              <a:t>Two types of IBD include: ulcerative colitis and </a:t>
            </a:r>
            <a:r>
              <a:rPr lang="en-US" sz="2200" dirty="0" err="1" smtClean="0"/>
              <a:t>Crohn’s</a:t>
            </a:r>
            <a:r>
              <a:rPr lang="en-US" sz="2200" dirty="0" smtClean="0"/>
              <a:t> disease</a:t>
            </a:r>
          </a:p>
        </p:txBody>
      </p:sp>
      <p:graphicFrame>
        <p:nvGraphicFramePr>
          <p:cNvPr id="66569" name="Organization Chart 9"/>
          <p:cNvGraphicFramePr>
            <a:graphicFrameLocks/>
          </p:cNvGraphicFramePr>
          <p:nvPr>
            <p:ph sz="half" idx="2"/>
          </p:nvPr>
        </p:nvGraphicFramePr>
        <p:xfrm>
          <a:off x="4876800" y="2057400"/>
          <a:ext cx="3925888" cy="4267200"/>
        </p:xfrm>
        <a:graphic>
          <a:graphicData uri="http://schemas.openxmlformats.org/drawingml/2006/compatibility">
            <com:legacyDrawing xmlns:com="http://schemas.openxmlformats.org/drawingml/2006/compatibility" spid="_x0000_s66569"/>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What is ulcerative colitis</a:t>
            </a:r>
          </a:p>
        </p:txBody>
      </p:sp>
      <p:sp>
        <p:nvSpPr>
          <p:cNvPr id="45058" name="Content Placeholder 2"/>
          <p:cNvSpPr>
            <a:spLocks noGrp="1"/>
          </p:cNvSpPr>
          <p:nvPr>
            <p:ph idx="1"/>
          </p:nvPr>
        </p:nvSpPr>
        <p:spPr/>
        <p:txBody>
          <a:bodyPr/>
          <a:lstStyle/>
          <a:p>
            <a:r>
              <a:rPr lang="en-US" sz="2400" dirty="0" smtClean="0"/>
              <a:t>Is a disease that causes chronic inflammation and ulcers in the lining of the rectum and colon. Ulcers form where inflammation has killed the cells that usually line the colon, then bleed and produce pus.</a:t>
            </a:r>
          </a:p>
          <a:p>
            <a:r>
              <a:rPr lang="en-US" sz="2400" dirty="0" smtClean="0"/>
              <a:t>Inflammation in the colon also causes the colon to empty frequently, causing diarrhea and abdominal pain.</a:t>
            </a:r>
          </a:p>
          <a:p>
            <a:endParaRPr lang="en-US" sz="2400" dirty="0" smtClean="0"/>
          </a:p>
          <a:p>
            <a:endParaRPr lang="en-US" sz="2400" dirty="0" smtClean="0"/>
          </a:p>
        </p:txBody>
      </p:sp>
      <p:pic>
        <p:nvPicPr>
          <p:cNvPr id="45060" name="Picture 4" descr="Illustration of the colon and rectum &#10;"/>
          <p:cNvPicPr>
            <a:picLocks noChangeAspect="1" noChangeArrowheads="1"/>
          </p:cNvPicPr>
          <p:nvPr/>
        </p:nvPicPr>
        <p:blipFill>
          <a:blip r:embed="rId3" cstate="print"/>
          <a:srcRect/>
          <a:stretch>
            <a:fillRect/>
          </a:stretch>
        </p:blipFill>
        <p:spPr bwMode="auto">
          <a:xfrm>
            <a:off x="304800" y="4648200"/>
            <a:ext cx="2514600" cy="19113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p:cNvSpPr>
          <p:nvPr>
            <p:ph type="body" idx="1"/>
          </p:nvPr>
        </p:nvSpPr>
        <p:spPr>
          <a:xfrm>
            <a:off x="228600" y="914400"/>
            <a:ext cx="8458200" cy="5410200"/>
          </a:xfrm>
        </p:spPr>
        <p:txBody>
          <a:bodyPr/>
          <a:lstStyle/>
          <a:p>
            <a:r>
              <a:rPr lang="en-US" sz="2400" dirty="0" smtClean="0"/>
              <a:t>When the inflammation occurs in the rectum and lower part of the colon it is called ulcerative </a:t>
            </a:r>
            <a:r>
              <a:rPr lang="en-US" sz="2400" dirty="0" err="1" smtClean="0"/>
              <a:t>proctitis</a:t>
            </a:r>
            <a:r>
              <a:rPr lang="en-US" sz="2400" dirty="0" smtClean="0"/>
              <a:t>. If the entire colon is affected it is called </a:t>
            </a:r>
            <a:r>
              <a:rPr lang="en-US" sz="2400" dirty="0" err="1" smtClean="0"/>
              <a:t>pancolitis</a:t>
            </a:r>
            <a:r>
              <a:rPr lang="en-US" sz="2400" dirty="0" smtClean="0"/>
              <a:t>. If only the left side of the colon is affected it is called left-sided or distal colitis.</a:t>
            </a:r>
          </a:p>
        </p:txBody>
      </p:sp>
      <p:pic>
        <p:nvPicPr>
          <p:cNvPr id="72709" name="Picture 5" descr="19308"/>
          <p:cNvPicPr>
            <a:picLocks noChangeAspect="1" noChangeArrowheads="1"/>
          </p:cNvPicPr>
          <p:nvPr/>
        </p:nvPicPr>
        <p:blipFill>
          <a:blip r:embed="rId2" cstate="print"/>
          <a:srcRect/>
          <a:stretch>
            <a:fillRect/>
          </a:stretch>
        </p:blipFill>
        <p:spPr bwMode="auto">
          <a:xfrm>
            <a:off x="2667000" y="2743200"/>
            <a:ext cx="4800600" cy="38417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p:txBody>
          <a:bodyPr/>
          <a:lstStyle/>
          <a:p>
            <a:r>
              <a:rPr lang="en-US" smtClean="0"/>
              <a:t>Symptoms of ulcerative colitis</a:t>
            </a:r>
          </a:p>
        </p:txBody>
      </p:sp>
      <p:sp>
        <p:nvSpPr>
          <p:cNvPr id="79875" name="Rectangle 3"/>
          <p:cNvSpPr>
            <a:spLocks noGrp="1"/>
          </p:cNvSpPr>
          <p:nvPr>
            <p:ph type="body" idx="1"/>
          </p:nvPr>
        </p:nvSpPr>
        <p:spPr/>
        <p:txBody>
          <a:bodyPr/>
          <a:lstStyle/>
          <a:p>
            <a:r>
              <a:rPr lang="en-US" dirty="0" smtClean="0"/>
              <a:t>Anemia</a:t>
            </a:r>
          </a:p>
          <a:p>
            <a:r>
              <a:rPr lang="en-US" dirty="0" smtClean="0"/>
              <a:t>Fatigue</a:t>
            </a:r>
          </a:p>
          <a:p>
            <a:r>
              <a:rPr lang="en-US" dirty="0" smtClean="0"/>
              <a:t>Weight loss</a:t>
            </a:r>
          </a:p>
          <a:p>
            <a:r>
              <a:rPr lang="en-US" dirty="0" smtClean="0"/>
              <a:t>Loss of appetite</a:t>
            </a:r>
          </a:p>
          <a:p>
            <a:r>
              <a:rPr lang="en-US" dirty="0" smtClean="0"/>
              <a:t>Rectal bleeding</a:t>
            </a:r>
          </a:p>
          <a:p>
            <a:r>
              <a:rPr lang="en-US" dirty="0" smtClean="0"/>
              <a:t>Loss of body fluids and nutrient =&gt; diarrhea</a:t>
            </a:r>
          </a:p>
          <a:p>
            <a:r>
              <a:rPr lang="en-US" dirty="0" smtClean="0"/>
              <a:t>Skin lesions</a:t>
            </a:r>
          </a:p>
          <a:p>
            <a:r>
              <a:rPr lang="en-US" dirty="0" smtClean="0"/>
              <a:t>Joint pain</a:t>
            </a:r>
          </a:p>
          <a:p>
            <a:r>
              <a:rPr lang="en-US" dirty="0" smtClean="0"/>
              <a:t>Growth failure (esp. in children)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Ulcerative colitis complications:	</a:t>
            </a:r>
            <a:endParaRPr lang="en-US" dirty="0"/>
          </a:p>
        </p:txBody>
      </p:sp>
      <p:sp>
        <p:nvSpPr>
          <p:cNvPr id="3" name="Content Placeholder 2"/>
          <p:cNvSpPr>
            <a:spLocks noGrp="1"/>
          </p:cNvSpPr>
          <p:nvPr>
            <p:ph idx="1"/>
          </p:nvPr>
        </p:nvSpPr>
        <p:spPr/>
        <p:txBody>
          <a:bodyPr/>
          <a:lstStyle/>
          <a:p>
            <a:r>
              <a:rPr lang="en-US" dirty="0" smtClean="0"/>
              <a:t>Toxic </a:t>
            </a:r>
            <a:r>
              <a:rPr lang="en-US" dirty="0" err="1" smtClean="0"/>
              <a:t>megacolon</a:t>
            </a:r>
            <a:r>
              <a:rPr lang="en-US" dirty="0" smtClean="0"/>
              <a:t>: life-threatening complication</a:t>
            </a:r>
          </a:p>
          <a:p>
            <a:r>
              <a:rPr lang="en-US" dirty="0" smtClean="0"/>
              <a:t>Cancer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all fails…</a:t>
            </a:r>
            <a:endParaRPr lang="en-US" dirty="0"/>
          </a:p>
        </p:txBody>
      </p:sp>
      <p:sp>
        <p:nvSpPr>
          <p:cNvPr id="3" name="Content Placeholder 2"/>
          <p:cNvSpPr>
            <a:spLocks noGrp="1"/>
          </p:cNvSpPr>
          <p:nvPr>
            <p:ph idx="1"/>
          </p:nvPr>
        </p:nvSpPr>
        <p:spPr/>
        <p:txBody>
          <a:bodyPr/>
          <a:lstStyle/>
          <a:p>
            <a:r>
              <a:rPr lang="en-US" dirty="0" smtClean="0"/>
              <a:t>Surgery to remove part or all of the colon</a:t>
            </a:r>
          </a:p>
          <a:p>
            <a:pPr>
              <a:buNone/>
            </a:pPr>
            <a:endParaRPr lang="en-US" dirty="0" smtClean="0"/>
          </a:p>
          <a:p>
            <a:pPr>
              <a:buNone/>
            </a:pPr>
            <a:r>
              <a:rPr lang="en-US" dirty="0" smtClean="0"/>
              <a:t>Removing the entire colon cures ulcerative colitis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err="1" smtClean="0"/>
              <a:t>Ileal</a:t>
            </a:r>
            <a:r>
              <a:rPr lang="en-US" dirty="0" smtClean="0"/>
              <a:t> Pouch-Anal </a:t>
            </a:r>
            <a:r>
              <a:rPr lang="en-US" dirty="0" err="1" smtClean="0"/>
              <a:t>Anastomosis</a:t>
            </a:r>
            <a:r>
              <a:rPr lang="en-US" dirty="0" smtClean="0"/>
              <a:t> (IPAA):</a:t>
            </a:r>
            <a:endParaRPr lang="en-US" dirty="0"/>
          </a:p>
        </p:txBody>
      </p:sp>
      <p:pic>
        <p:nvPicPr>
          <p:cNvPr id="4" name="Content Placeholder 3" descr="sparing-enlg.jpg"/>
          <p:cNvPicPr>
            <a:picLocks noGrp="1" noChangeAspect="1"/>
          </p:cNvPicPr>
          <p:nvPr>
            <p:ph idx="1"/>
          </p:nvPr>
        </p:nvPicPr>
        <p:blipFill>
          <a:blip r:embed="rId3" cstate="print"/>
          <a:stretch>
            <a:fillRect/>
          </a:stretch>
        </p:blipFill>
        <p:spPr>
          <a:xfrm>
            <a:off x="2209800" y="2819400"/>
            <a:ext cx="4281487" cy="3456328"/>
          </a:xfrm>
        </p:spPr>
      </p:pic>
      <p:sp>
        <p:nvSpPr>
          <p:cNvPr id="5" name="Rectangle 4"/>
          <p:cNvSpPr/>
          <p:nvPr/>
        </p:nvSpPr>
        <p:spPr>
          <a:xfrm>
            <a:off x="2133600" y="6248400"/>
            <a:ext cx="4572000" cy="276999"/>
          </a:xfrm>
          <a:prstGeom prst="rect">
            <a:avLst/>
          </a:prstGeom>
        </p:spPr>
        <p:txBody>
          <a:bodyPr>
            <a:spAutoFit/>
          </a:bodyPr>
          <a:lstStyle/>
          <a:p>
            <a:r>
              <a:rPr lang="en-US" sz="1200" dirty="0" smtClean="0"/>
              <a:t>http://www.mayoclinic.org/colostomy-sparing-surgery/ipaa.html</a:t>
            </a:r>
            <a:endParaRPr lang="en-US" sz="1200" dirty="0"/>
          </a:p>
        </p:txBody>
      </p:sp>
      <p:sp>
        <p:nvSpPr>
          <p:cNvPr id="6" name="TextBox 5"/>
          <p:cNvSpPr txBox="1"/>
          <p:nvPr/>
        </p:nvSpPr>
        <p:spPr>
          <a:xfrm>
            <a:off x="685800" y="2286000"/>
            <a:ext cx="7239000" cy="369332"/>
          </a:xfrm>
          <a:prstGeom prst="rect">
            <a:avLst/>
          </a:prstGeom>
          <a:noFill/>
        </p:spPr>
        <p:txBody>
          <a:bodyPr wrap="square" rtlCol="0">
            <a:spAutoFit/>
          </a:bodyPr>
          <a:lstStyle/>
          <a:p>
            <a:pPr>
              <a:buFont typeface="Arial" pitchFamily="34" charset="0"/>
              <a:buChar char="•"/>
            </a:pPr>
            <a:r>
              <a:rPr lang="en-US" dirty="0" smtClean="0"/>
              <a:t> Allows the patient to have normal bowel movements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IPAA cont’d </a:t>
            </a:r>
            <a:endParaRPr lang="en-US" dirty="0"/>
          </a:p>
        </p:txBody>
      </p:sp>
      <p:sp>
        <p:nvSpPr>
          <p:cNvPr id="3" name="Content Placeholder 2"/>
          <p:cNvSpPr>
            <a:spLocks noGrp="1"/>
          </p:cNvSpPr>
          <p:nvPr>
            <p:ph idx="1"/>
          </p:nvPr>
        </p:nvSpPr>
        <p:spPr/>
        <p:txBody>
          <a:bodyPr/>
          <a:lstStyle/>
          <a:p>
            <a:r>
              <a:rPr lang="en-US" dirty="0" smtClean="0"/>
              <a:t>IPAA might not be appropriate for each patient</a:t>
            </a:r>
          </a:p>
          <a:p>
            <a:r>
              <a:rPr lang="en-US" dirty="0" smtClean="0"/>
              <a:t>It depends on the severity of the disease &amp; the patient’s needs, expectations and lifestyle</a:t>
            </a:r>
          </a:p>
          <a:p>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pPr algn="ctr"/>
            <a:r>
              <a:rPr lang="en-US" dirty="0" smtClean="0"/>
              <a:t>             QUESTIONS</a:t>
            </a:r>
            <a:endParaRPr lang="en-US" dirty="0"/>
          </a:p>
        </p:txBody>
      </p:sp>
      <p:pic>
        <p:nvPicPr>
          <p:cNvPr id="3" name="Picture 2" descr="Trivia.jpg"/>
          <p:cNvPicPr>
            <a:picLocks noChangeAspect="1"/>
          </p:cNvPicPr>
          <p:nvPr/>
        </p:nvPicPr>
        <p:blipFill>
          <a:blip r:embed="rId2" cstate="print"/>
          <a:stretch>
            <a:fillRect/>
          </a:stretch>
        </p:blipFill>
        <p:spPr>
          <a:xfrm>
            <a:off x="1295400" y="838200"/>
            <a:ext cx="2438401" cy="315557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457200" y="1066800"/>
            <a:ext cx="8229600" cy="1143000"/>
          </a:xfrm>
        </p:spPr>
        <p:txBody>
          <a:bodyPr/>
          <a:lstStyle/>
          <a:p>
            <a:r>
              <a:rPr lang="en-US" sz="4600" dirty="0" smtClean="0"/>
              <a:t>Who is affected by ulcerative colitis?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2133600"/>
            <a:ext cx="8229600" cy="1447800"/>
          </a:xfrm>
        </p:spPr>
        <p:txBody>
          <a:bodyPr/>
          <a:lstStyle/>
          <a:p>
            <a:r>
              <a:rPr lang="en-US" smtClean="0"/>
              <a:t>Nutrition Assessment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457200" y="914400"/>
            <a:ext cx="8229600" cy="1143000"/>
          </a:xfrm>
        </p:spPr>
        <p:txBody>
          <a:bodyPr/>
          <a:lstStyle/>
          <a:p>
            <a:r>
              <a:rPr lang="en-US" sz="4600" dirty="0" smtClean="0"/>
              <a:t>Who is affected by ulcerative colitis?</a:t>
            </a:r>
          </a:p>
        </p:txBody>
      </p:sp>
      <p:sp>
        <p:nvSpPr>
          <p:cNvPr id="71683" name="Rectangle 3"/>
          <p:cNvSpPr>
            <a:spLocks noGrp="1"/>
          </p:cNvSpPr>
          <p:nvPr>
            <p:ph type="body" idx="1"/>
          </p:nvPr>
        </p:nvSpPr>
        <p:spPr>
          <a:xfrm>
            <a:off x="381000" y="2057400"/>
            <a:ext cx="8305800" cy="4267200"/>
          </a:xfrm>
        </p:spPr>
        <p:txBody>
          <a:bodyPr/>
          <a:lstStyle/>
          <a:p>
            <a:r>
              <a:rPr lang="en-US" smtClean="0"/>
              <a:t>It can occur in people of any age, but usually starts between the ages of 15 and 30, and less frequently between 50 and 70 years of age. </a:t>
            </a:r>
          </a:p>
          <a:p>
            <a:r>
              <a:rPr lang="en-US" smtClean="0"/>
              <a:t>It affects men and women equally and appears to run in families.</a:t>
            </a:r>
          </a:p>
          <a:p>
            <a:r>
              <a:rPr lang="en-US" smtClean="0"/>
              <a:t> A higher incidence of ulcerative colitis is seen in Whites and people of Jewish descent.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en-US" smtClean="0"/>
              <a:t>True or false?</a:t>
            </a:r>
          </a:p>
        </p:txBody>
      </p:sp>
      <p:sp>
        <p:nvSpPr>
          <p:cNvPr id="75779" name="Rectangle 3"/>
          <p:cNvSpPr>
            <a:spLocks noGrp="1"/>
          </p:cNvSpPr>
          <p:nvPr>
            <p:ph type="body" idx="1"/>
          </p:nvPr>
        </p:nvSpPr>
        <p:spPr/>
        <p:txBody>
          <a:bodyPr/>
          <a:lstStyle/>
          <a:p>
            <a:r>
              <a:rPr lang="en-US" smtClean="0"/>
              <a:t>Ulcerative colitis is caused by emotional distress and/or sensitivity of certain food products </a:t>
            </a:r>
          </a:p>
        </p:txBody>
      </p:sp>
      <p:pic>
        <p:nvPicPr>
          <p:cNvPr id="4" name="Picture 3" descr="true-false.jpg"/>
          <p:cNvPicPr>
            <a:picLocks noChangeAspect="1"/>
          </p:cNvPicPr>
          <p:nvPr/>
        </p:nvPicPr>
        <p:blipFill>
          <a:blip r:embed="rId3" cstate="print"/>
          <a:stretch>
            <a:fillRect/>
          </a:stretch>
        </p:blipFill>
        <p:spPr>
          <a:xfrm>
            <a:off x="6248400" y="4191000"/>
            <a:ext cx="1785730" cy="179222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1981200"/>
            <a:ext cx="8229600" cy="1143000"/>
          </a:xfrm>
        </p:spPr>
        <p:txBody>
          <a:bodyPr/>
          <a:lstStyle/>
          <a:p>
            <a:r>
              <a:rPr lang="en-US" smtClean="0"/>
              <a:t>Nutrition Diagnosis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dirty="0" smtClean="0"/>
              <a:t>PES Statements</a:t>
            </a:r>
          </a:p>
        </p:txBody>
      </p:sp>
      <p:sp>
        <p:nvSpPr>
          <p:cNvPr id="47106" name="Content Placeholder 2"/>
          <p:cNvSpPr>
            <a:spLocks noGrp="1"/>
          </p:cNvSpPr>
          <p:nvPr>
            <p:ph idx="1"/>
          </p:nvPr>
        </p:nvSpPr>
        <p:spPr/>
        <p:txBody>
          <a:bodyPr/>
          <a:lstStyle/>
          <a:p>
            <a:pPr>
              <a:buNone/>
            </a:pPr>
            <a:r>
              <a:rPr lang="en-US" dirty="0" smtClean="0"/>
              <a:t>Inadequate protein-energy intake related to altered GI function as evidenced by altered nutrition-related lab values: albumin  2.4 mg/dL, hemoglobin 10 gm/dL and bloody diarrhea</a:t>
            </a:r>
          </a:p>
          <a:p>
            <a:pPr>
              <a:buNone/>
            </a:pPr>
            <a:endParaRPr lang="en-US" dirty="0" smtClean="0"/>
          </a:p>
          <a:p>
            <a:pPr>
              <a:buNone/>
            </a:pPr>
            <a:r>
              <a:rPr lang="en-US" dirty="0" smtClean="0"/>
              <a:t>Malnutrition related to involuntary weight loss as evidenced by 33% weight loss in 2 ½ months &amp; 67% IBW </a:t>
            </a:r>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Nutrition-focused physical findings</a:t>
            </a:r>
            <a:endParaRPr lang="en-US" dirty="0"/>
          </a:p>
        </p:txBody>
      </p:sp>
      <p:sp>
        <p:nvSpPr>
          <p:cNvPr id="48130" name="Content Placeholder 2"/>
          <p:cNvSpPr>
            <a:spLocks noGrp="1"/>
          </p:cNvSpPr>
          <p:nvPr>
            <p:ph idx="1"/>
          </p:nvPr>
        </p:nvSpPr>
        <p:spPr/>
        <p:txBody>
          <a:bodyPr/>
          <a:lstStyle/>
          <a:p>
            <a:pPr>
              <a:buFont typeface="Wingdings 2" pitchFamily="18" charset="2"/>
              <a:buNone/>
            </a:pPr>
            <a:r>
              <a:rPr lang="en-US" dirty="0" smtClean="0"/>
              <a:t>Physical appearance</a:t>
            </a:r>
          </a:p>
          <a:p>
            <a:pPr lvl="1"/>
            <a:r>
              <a:rPr lang="en-US" dirty="0" smtClean="0"/>
              <a:t>Muscle and fat wasting: temple, chest and extremities</a:t>
            </a:r>
          </a:p>
          <a:p>
            <a:pPr>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Content Placeholder 3" descr="IMG_7356.JPG"/>
          <p:cNvPicPr>
            <a:picLocks noGrp="1" noChangeAspect="1"/>
          </p:cNvPicPr>
          <p:nvPr>
            <p:ph idx="1"/>
          </p:nvPr>
        </p:nvPicPr>
        <p:blipFill>
          <a:blip r:embed="rId2" cstate="print"/>
          <a:srcRect/>
          <a:stretch>
            <a:fillRect/>
          </a:stretch>
        </p:blipFill>
        <p:spPr>
          <a:xfrm>
            <a:off x="0" y="2387600"/>
            <a:ext cx="3352800" cy="4470400"/>
          </a:xfrm>
        </p:spPr>
      </p:pic>
      <p:pic>
        <p:nvPicPr>
          <p:cNvPr id="50178" name="Picture 4" descr="IMG_7357.JPG"/>
          <p:cNvPicPr>
            <a:picLocks noChangeAspect="1"/>
          </p:cNvPicPr>
          <p:nvPr/>
        </p:nvPicPr>
        <p:blipFill>
          <a:blip r:embed="rId3" cstate="print"/>
          <a:srcRect/>
          <a:stretch>
            <a:fillRect/>
          </a:stretch>
        </p:blipFill>
        <p:spPr bwMode="auto">
          <a:xfrm>
            <a:off x="4419600" y="0"/>
            <a:ext cx="4724400" cy="629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Content Placeholder 3" descr="IMG_7358.JPG"/>
          <p:cNvPicPr>
            <a:picLocks noGrp="1" noChangeAspect="1"/>
          </p:cNvPicPr>
          <p:nvPr>
            <p:ph idx="1"/>
          </p:nvPr>
        </p:nvPicPr>
        <p:blipFill>
          <a:blip r:embed="rId2" cstate="print"/>
          <a:srcRect/>
          <a:stretch>
            <a:fillRect/>
          </a:stretch>
        </p:blipFill>
        <p:spPr>
          <a:xfrm>
            <a:off x="0" y="0"/>
            <a:ext cx="3543300" cy="4724400"/>
          </a:xfrm>
        </p:spPr>
      </p:pic>
      <p:pic>
        <p:nvPicPr>
          <p:cNvPr id="51202" name="Picture 4" descr="IMG_7359.JPG"/>
          <p:cNvPicPr>
            <a:picLocks noChangeAspect="1"/>
          </p:cNvPicPr>
          <p:nvPr/>
        </p:nvPicPr>
        <p:blipFill>
          <a:blip r:embed="rId3" cstate="print"/>
          <a:srcRect/>
          <a:stretch>
            <a:fillRect/>
          </a:stretch>
        </p:blipFill>
        <p:spPr bwMode="auto">
          <a:xfrm>
            <a:off x="4495800" y="914400"/>
            <a:ext cx="46482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3" descr="IMG_7360.JPG"/>
          <p:cNvPicPr>
            <a:picLocks noGrp="1" noChangeAspect="1"/>
          </p:cNvPicPr>
          <p:nvPr>
            <p:ph idx="1"/>
          </p:nvPr>
        </p:nvPicPr>
        <p:blipFill>
          <a:blip r:embed="rId2" cstate="print"/>
          <a:srcRect/>
          <a:stretch>
            <a:fillRect/>
          </a:stretch>
        </p:blipFill>
        <p:spPr>
          <a:xfrm>
            <a:off x="1371600" y="2179638"/>
            <a:ext cx="6237288" cy="4678362"/>
          </a:xfrm>
        </p:spPr>
      </p:pic>
      <p:pic>
        <p:nvPicPr>
          <p:cNvPr id="52226" name="Picture 7" descr="Surprised guy.jpg"/>
          <p:cNvPicPr>
            <a:picLocks noChangeAspect="1"/>
          </p:cNvPicPr>
          <p:nvPr/>
        </p:nvPicPr>
        <p:blipFill>
          <a:blip r:embed="rId3" cstate="print"/>
          <a:srcRect/>
          <a:stretch>
            <a:fillRect/>
          </a:stretch>
        </p:blipFill>
        <p:spPr bwMode="auto">
          <a:xfrm>
            <a:off x="3886200" y="-1143000"/>
            <a:ext cx="326231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smtClean="0"/>
              <a:t>Nutrition Intervention</a:t>
            </a:r>
          </a:p>
        </p:txBody>
      </p:sp>
      <p:sp>
        <p:nvSpPr>
          <p:cNvPr id="54274" name="Content Placeholder 2"/>
          <p:cNvSpPr>
            <a:spLocks noGrp="1"/>
          </p:cNvSpPr>
          <p:nvPr>
            <p:ph idx="1"/>
          </p:nvPr>
        </p:nvSpPr>
        <p:spPr/>
        <p:txBody>
          <a:bodyPr/>
          <a:lstStyle/>
          <a:p>
            <a:r>
              <a:rPr lang="en-US" dirty="0" smtClean="0"/>
              <a:t>Placed calorie count order </a:t>
            </a:r>
          </a:p>
          <a:p>
            <a:r>
              <a:rPr lang="en-US" dirty="0" smtClean="0"/>
              <a:t>Added ensure supplement</a:t>
            </a:r>
          </a:p>
          <a:p>
            <a:r>
              <a:rPr lang="en-US" dirty="0" smtClean="0"/>
              <a:t>Nutrition education: educated patient on low residue diet per MD order and provided handout from American Dietetic Association</a:t>
            </a:r>
          </a:p>
          <a:p>
            <a:r>
              <a:rPr lang="en-US" dirty="0" smtClean="0"/>
              <a:t>Coordination of nutrition care: talked with nurses to assure daily weights</a:t>
            </a:r>
          </a:p>
          <a:p>
            <a:r>
              <a:rPr lang="en-US" dirty="0" smtClean="0"/>
              <a:t> Answered </a:t>
            </a:r>
            <a:r>
              <a:rPr lang="en-US" smtClean="0"/>
              <a:t>patient’s questions</a:t>
            </a:r>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Low residue diet:</a:t>
            </a:r>
            <a:endParaRPr lang="en-US" dirty="0"/>
          </a:p>
        </p:txBody>
      </p:sp>
      <p:sp>
        <p:nvSpPr>
          <p:cNvPr id="3" name="Content Placeholder 2"/>
          <p:cNvSpPr>
            <a:spLocks noGrp="1"/>
          </p:cNvSpPr>
          <p:nvPr>
            <p:ph idx="1"/>
          </p:nvPr>
        </p:nvSpPr>
        <p:spPr/>
        <p:txBody>
          <a:bodyPr/>
          <a:lstStyle/>
          <a:p>
            <a:r>
              <a:rPr lang="en-US" dirty="0" smtClean="0"/>
              <a:t>Recommended foods: </a:t>
            </a:r>
          </a:p>
          <a:p>
            <a:pPr lvl="1"/>
            <a:r>
              <a:rPr lang="en-US" dirty="0" smtClean="0"/>
              <a:t>Yogurt, cheese, soy milk, rice milk, or almond milk</a:t>
            </a:r>
          </a:p>
          <a:p>
            <a:pPr lvl="1"/>
            <a:r>
              <a:rPr lang="en-US" dirty="0" smtClean="0"/>
              <a:t>Tender, ground, &amp; well cooked beef &amp; other protein foods (tofu, fish, eggs, smooth nut butters)</a:t>
            </a:r>
          </a:p>
          <a:p>
            <a:pPr lvl="1"/>
            <a:r>
              <a:rPr lang="en-US" dirty="0" smtClean="0"/>
              <a:t>Refined white grains</a:t>
            </a:r>
          </a:p>
          <a:p>
            <a:pPr lvl="1"/>
            <a:r>
              <a:rPr lang="en-US" dirty="0" smtClean="0"/>
              <a:t>Well-cooked vegetables</a:t>
            </a:r>
          </a:p>
          <a:p>
            <a:pPr lvl="1"/>
            <a:r>
              <a:rPr lang="en-US" dirty="0" smtClean="0"/>
              <a:t>Peeled fruits &amp; fruit juices w/out pulp</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Client history</a:t>
            </a:r>
          </a:p>
        </p:txBody>
      </p:sp>
      <p:sp>
        <p:nvSpPr>
          <p:cNvPr id="17410" name="Content Placeholder 2"/>
          <p:cNvSpPr>
            <a:spLocks noGrp="1"/>
          </p:cNvSpPr>
          <p:nvPr>
            <p:ph idx="1"/>
          </p:nvPr>
        </p:nvSpPr>
        <p:spPr/>
        <p:txBody>
          <a:bodyPr/>
          <a:lstStyle/>
          <a:p>
            <a:r>
              <a:rPr lang="en-US" b="1" dirty="0" smtClean="0"/>
              <a:t>Social history: </a:t>
            </a:r>
            <a:r>
              <a:rPr lang="en-US" dirty="0" smtClean="0"/>
              <a:t>28 year old white male who migrated from Ukraine, Eastern Europe with the rest of his family. He was a carpenter but is now unemployed with no insurance. He lives with his 2 sisters who usually do the cooking at home. His parents and brother were present at his hospital stay.</a:t>
            </a:r>
          </a:p>
          <a:p>
            <a:pPr>
              <a:buFont typeface="Wingdings 2" pitchFamily="18" charset="2"/>
              <a:buNone/>
            </a:pPr>
            <a:endParaRPr lang="en-US" dirty="0" smtClean="0"/>
          </a:p>
          <a:p>
            <a:endParaRPr lang="en-US" dirty="0" smtClean="0"/>
          </a:p>
          <a:p>
            <a:pPr>
              <a:buFont typeface="Wingdings 2" pitchFamily="18" charset="2"/>
              <a:buNone/>
            </a:pPr>
            <a:r>
              <a:rPr lang="en-US" dirty="0" smtClean="0"/>
              <a:t> </a:t>
            </a:r>
          </a:p>
        </p:txBody>
      </p:sp>
      <p:pic>
        <p:nvPicPr>
          <p:cNvPr id="17413" name="Picture 5" descr="image002"/>
          <p:cNvPicPr>
            <a:picLocks noChangeAspect="1" noChangeArrowheads="1"/>
          </p:cNvPicPr>
          <p:nvPr/>
        </p:nvPicPr>
        <p:blipFill>
          <a:blip r:embed="rId3" cstate="print"/>
          <a:srcRect/>
          <a:stretch>
            <a:fillRect/>
          </a:stretch>
        </p:blipFill>
        <p:spPr bwMode="auto">
          <a:xfrm>
            <a:off x="6858000" y="3962400"/>
            <a:ext cx="2125663" cy="265588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EAL recommends: </a:t>
            </a:r>
            <a:endParaRPr lang="en-US" dirty="0"/>
          </a:p>
        </p:txBody>
      </p:sp>
      <p:sp>
        <p:nvSpPr>
          <p:cNvPr id="3" name="Content Placeholder 2"/>
          <p:cNvSpPr>
            <a:spLocks noGrp="1"/>
          </p:cNvSpPr>
          <p:nvPr>
            <p:ph idx="1"/>
          </p:nvPr>
        </p:nvSpPr>
        <p:spPr/>
        <p:txBody>
          <a:bodyPr/>
          <a:lstStyle/>
          <a:p>
            <a:r>
              <a:rPr lang="en-US" dirty="0" smtClean="0"/>
              <a:t>Consuming a diet with &gt; 15 g/day of fermentable fiber resulted in improvements in ulcerative colitis </a:t>
            </a:r>
            <a:endParaRPr lang="en-US" dirty="0"/>
          </a:p>
        </p:txBody>
      </p:sp>
      <p:pic>
        <p:nvPicPr>
          <p:cNvPr id="4" name="Picture 3" descr="Fiber.jpg"/>
          <p:cNvPicPr>
            <a:picLocks noChangeAspect="1"/>
          </p:cNvPicPr>
          <p:nvPr/>
        </p:nvPicPr>
        <p:blipFill>
          <a:blip r:embed="rId3" cstate="print"/>
          <a:stretch>
            <a:fillRect/>
          </a:stretch>
        </p:blipFill>
        <p:spPr>
          <a:xfrm>
            <a:off x="5181600" y="3810000"/>
            <a:ext cx="3524250" cy="28194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914400"/>
            <a:ext cx="8229600" cy="1143000"/>
          </a:xfrm>
        </p:spPr>
        <p:txBody>
          <a:bodyPr/>
          <a:lstStyle/>
          <a:p>
            <a:r>
              <a:rPr lang="en-US" dirty="0" smtClean="0"/>
              <a:t>Nutrition Monitoring &amp; Evaluation</a:t>
            </a:r>
          </a:p>
        </p:txBody>
      </p:sp>
      <p:sp>
        <p:nvSpPr>
          <p:cNvPr id="56322" name="Content Placeholder 2"/>
          <p:cNvSpPr>
            <a:spLocks noGrp="1"/>
          </p:cNvSpPr>
          <p:nvPr>
            <p:ph idx="1"/>
          </p:nvPr>
        </p:nvSpPr>
        <p:spPr>
          <a:xfrm>
            <a:off x="457200" y="2133600"/>
            <a:ext cx="8229600" cy="4389437"/>
          </a:xfrm>
        </p:spPr>
        <p:txBody>
          <a:bodyPr/>
          <a:lstStyle/>
          <a:p>
            <a:r>
              <a:rPr lang="en-US" dirty="0" smtClean="0"/>
              <a:t>Completed follow-ups </a:t>
            </a:r>
          </a:p>
          <a:p>
            <a:r>
              <a:rPr lang="en-US" dirty="0" smtClean="0"/>
              <a:t>Monitored electrolytes </a:t>
            </a:r>
          </a:p>
          <a:p>
            <a:r>
              <a:rPr lang="en-US" dirty="0" smtClean="0"/>
              <a:t>Evaluated patient’s diet adequacy &amp; POC</a:t>
            </a:r>
          </a:p>
          <a:p>
            <a:pPr>
              <a:buNone/>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Discharge medication list:			</a:t>
            </a:r>
          </a:p>
        </p:txBody>
      </p:sp>
      <p:sp>
        <p:nvSpPr>
          <p:cNvPr id="57346" name="Content Placeholder 2"/>
          <p:cNvSpPr>
            <a:spLocks noGrp="1"/>
          </p:cNvSpPr>
          <p:nvPr>
            <p:ph idx="1"/>
          </p:nvPr>
        </p:nvSpPr>
        <p:spPr/>
        <p:txBody>
          <a:bodyPr/>
          <a:lstStyle/>
          <a:p>
            <a:r>
              <a:rPr lang="en-US" dirty="0" smtClean="0"/>
              <a:t>Ciprofloxacin: antibiotic</a:t>
            </a:r>
          </a:p>
          <a:p>
            <a:r>
              <a:rPr lang="en-US" dirty="0" smtClean="0"/>
              <a:t>Prednisone (30 mgx2/day): anti-inflammatory, immunosuppressant  </a:t>
            </a:r>
          </a:p>
          <a:p>
            <a:r>
              <a:rPr lang="en-US" dirty="0" smtClean="0"/>
              <a:t>Ferrous sulfate (325 mg) w/ vitamin C: treats iron-anemia deficiency </a:t>
            </a:r>
          </a:p>
          <a:p>
            <a:r>
              <a:rPr lang="en-US" dirty="0" err="1" smtClean="0"/>
              <a:t>Remicade</a:t>
            </a:r>
            <a:r>
              <a:rPr lang="en-US" dirty="0" smtClean="0"/>
              <a:t> (</a:t>
            </a:r>
            <a:r>
              <a:rPr lang="en-US" dirty="0" err="1" smtClean="0"/>
              <a:t>infliximab</a:t>
            </a:r>
            <a:r>
              <a:rPr lang="en-US" dirty="0" smtClean="0"/>
              <a:t>/</a:t>
            </a:r>
            <a:r>
              <a:rPr lang="en-US" dirty="0" err="1" smtClean="0"/>
              <a:t>etanercept</a:t>
            </a:r>
            <a:r>
              <a:rPr lang="en-US" dirty="0" smtClean="0"/>
              <a:t>): anti-arthritic, </a:t>
            </a:r>
            <a:r>
              <a:rPr lang="en-US" dirty="0" err="1" smtClean="0"/>
              <a:t>Crohn’s</a:t>
            </a:r>
            <a:r>
              <a:rPr lang="en-US" dirty="0" smtClean="0"/>
              <a:t> disease/ ulcerative colitis treatment </a:t>
            </a:r>
          </a:p>
          <a:p>
            <a:pPr>
              <a:buNone/>
            </a:pPr>
            <a:endParaRPr lang="en-US" dirty="0" smtClean="0"/>
          </a:p>
          <a:p>
            <a:pPr>
              <a:buNone/>
            </a:pPr>
            <a:endParaRPr lang="en-US" dirty="0" smtClean="0">
              <a:solidFill>
                <a:srgbClr val="FF0000"/>
              </a:solidFill>
            </a:endParaRPr>
          </a:p>
        </p:txBody>
      </p:sp>
      <p:pic>
        <p:nvPicPr>
          <p:cNvPr id="4" name="Picture 5" descr="medication2"/>
          <p:cNvPicPr>
            <a:picLocks noChangeAspect="1" noChangeArrowheads="1"/>
          </p:cNvPicPr>
          <p:nvPr/>
        </p:nvPicPr>
        <p:blipFill>
          <a:blip r:embed="rId3" cstate="print"/>
          <a:srcRect/>
          <a:stretch>
            <a:fillRect/>
          </a:stretch>
        </p:blipFill>
        <p:spPr bwMode="auto">
          <a:xfrm>
            <a:off x="7696200" y="685801"/>
            <a:ext cx="1295400" cy="122905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305800" cy="3733800"/>
          </a:xfrm>
        </p:spPr>
        <p:txBody>
          <a:bodyPr/>
          <a:lstStyle/>
          <a:p>
            <a:r>
              <a:rPr lang="en-US" dirty="0" smtClean="0"/>
              <a:t>Suggest including a calcium with vitamin D supplement </a:t>
            </a:r>
            <a:endParaRPr lang="en-US" dirty="0"/>
          </a:p>
        </p:txBody>
      </p:sp>
      <p:sp>
        <p:nvSpPr>
          <p:cNvPr id="5" name="Title 1"/>
          <p:cNvSpPr>
            <a:spLocks noGrp="1"/>
          </p:cNvSpPr>
          <p:nvPr>
            <p:ph type="title"/>
          </p:nvPr>
        </p:nvSpPr>
        <p:spPr>
          <a:xfrm>
            <a:off x="381000" y="1219200"/>
            <a:ext cx="8229600" cy="1143000"/>
          </a:xfrm>
        </p:spPr>
        <p:txBody>
          <a:bodyPr/>
          <a:lstStyle/>
          <a:p>
            <a:r>
              <a:rPr lang="en-US" sz="3600" dirty="0" smtClean="0">
                <a:solidFill>
                  <a:schemeClr val="tx1"/>
                </a:solidFill>
              </a:rPr>
              <a:t>What nutrition interventions would you suggest to address nutrition issues caused by long term use of prednisone?</a:t>
            </a:r>
            <a:endParaRPr lang="en-US" sz="3600" dirty="0">
              <a:solidFill>
                <a:schemeClr val="tx1"/>
              </a:solidFill>
            </a:endParaRPr>
          </a:p>
        </p:txBody>
      </p:sp>
      <p:pic>
        <p:nvPicPr>
          <p:cNvPr id="117762" name="Picture 2" descr="http://www.overstockdrugstore.com/product_images/k/300055567108.jpg"/>
          <p:cNvPicPr>
            <a:picLocks noChangeAspect="1" noChangeArrowheads="1"/>
          </p:cNvPicPr>
          <p:nvPr/>
        </p:nvPicPr>
        <p:blipFill>
          <a:blip r:embed="rId3" cstate="print"/>
          <a:srcRect/>
          <a:stretch>
            <a:fillRect/>
          </a:stretch>
        </p:blipFill>
        <p:spPr bwMode="auto">
          <a:xfrm>
            <a:off x="5867400" y="3657600"/>
            <a:ext cx="3048000" cy="3048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References</a:t>
            </a:r>
          </a:p>
        </p:txBody>
      </p:sp>
      <p:sp>
        <p:nvSpPr>
          <p:cNvPr id="60418" name="Content Placeholder 2"/>
          <p:cNvSpPr>
            <a:spLocks noGrp="1"/>
          </p:cNvSpPr>
          <p:nvPr>
            <p:ph idx="1"/>
          </p:nvPr>
        </p:nvSpPr>
        <p:spPr/>
        <p:txBody>
          <a:bodyPr/>
          <a:lstStyle/>
          <a:p>
            <a:r>
              <a:rPr lang="en-US" sz="1400" i="1" dirty="0" smtClean="0"/>
              <a:t> Refeeding Syndrome- Awareness, Prevention and Management</a:t>
            </a:r>
            <a:r>
              <a:rPr lang="en-US" sz="1400" dirty="0" smtClean="0"/>
              <a:t> 1:4 (2009): 1495-498. </a:t>
            </a:r>
            <a:r>
              <a:rPr lang="en-US" sz="1400" i="1" dirty="0" smtClean="0"/>
              <a:t>Head and Neck Oncology</a:t>
            </a:r>
            <a:r>
              <a:rPr lang="en-US" sz="1400" dirty="0" smtClean="0"/>
              <a:t>. </a:t>
            </a:r>
            <a:r>
              <a:rPr lang="en-US" sz="1400" dirty="0" err="1" smtClean="0"/>
              <a:t>BioMed</a:t>
            </a:r>
            <a:r>
              <a:rPr lang="en-US" sz="1400" dirty="0" smtClean="0"/>
              <a:t> Central, 26 Jan. 2009. Web. 15 May 2010. &lt;http://www.headandneckoncology.org/content/pdf/1758-3284-1-4.pdf&gt;.</a:t>
            </a:r>
          </a:p>
          <a:p>
            <a:r>
              <a:rPr lang="en-US" sz="1400" i="1" dirty="0" smtClean="0"/>
              <a:t>Ulcerative Colitis</a:t>
            </a:r>
            <a:r>
              <a:rPr lang="en-US" sz="1400" dirty="0" smtClean="0"/>
              <a:t>. National Institute of Health, Feb. 2006. Web. 15 May 2010. &lt;http://digestive.niddk.nih.gov/ddiseases/pubs/colitis/&gt;.</a:t>
            </a:r>
          </a:p>
          <a:p>
            <a:r>
              <a:rPr lang="en-US" sz="1400" i="1" dirty="0" smtClean="0"/>
              <a:t> Medical Imaging Analysis</a:t>
            </a:r>
            <a:r>
              <a:rPr lang="en-US" sz="1400" dirty="0" smtClean="0"/>
              <a:t> 5.4 (2001): 237-54. </a:t>
            </a:r>
            <a:r>
              <a:rPr lang="en-US" sz="1400" i="1" dirty="0" smtClean="0"/>
              <a:t>Science Direct</a:t>
            </a:r>
            <a:r>
              <a:rPr lang="en-US" sz="1400" dirty="0" smtClean="0"/>
              <a:t>. Web. 15 May 2010. &lt;http://www.sciencedirect.com/science?_ob=ArticleURL&amp;_udi=B6W6Y-44HXCK2-3&amp;_user=10&amp;_coverDate=12%2F31%2F2001&amp;_rdoc=1&amp;_fmt=high&amp;_orig=search&amp;_sort=d&amp;_docanchor=&amp;view=c&amp;_searchStrId=1336406594&amp;_rerunOrigin=scholar.google&amp;_acct=C000050221&amp;_version=1&amp;_urlVersion=0&amp;_userid=10&amp;md5=473bd5ffa89813a929eab07fafdb2ad0&gt;. </a:t>
            </a:r>
          </a:p>
          <a:p>
            <a:r>
              <a:rPr lang="en-US" sz="1400" dirty="0" smtClean="0"/>
              <a:t>CANNOM, REBECCA R., et al. "Inflammatory Bowel Disease in the United States from 1998 to 2005: Has </a:t>
            </a:r>
            <a:r>
              <a:rPr lang="en-US" sz="1400" dirty="0" err="1" smtClean="0"/>
              <a:t>Infliximab</a:t>
            </a:r>
            <a:r>
              <a:rPr lang="en-US" sz="1400" dirty="0" smtClean="0"/>
              <a:t> Affected Surgical Rates?." </a:t>
            </a:r>
            <a:r>
              <a:rPr lang="en-US" sz="1400" i="1" dirty="0" smtClean="0"/>
              <a:t>American Surgeon</a:t>
            </a:r>
            <a:r>
              <a:rPr lang="en-US" sz="1400" dirty="0" smtClean="0"/>
              <a:t> 75.10 (2009): 976-980. </a:t>
            </a:r>
            <a:r>
              <a:rPr lang="en-US" sz="1400" i="1" dirty="0" smtClean="0"/>
              <a:t>Academic Search Premier</a:t>
            </a:r>
            <a:r>
              <a:rPr lang="en-US" sz="1400" dirty="0" smtClean="0"/>
              <a:t>. EBSCO. Web. 17 May 2010. </a:t>
            </a:r>
            <a:r>
              <a:rPr lang="en-US" sz="1400" dirty="0" smtClean="0">
                <a:hlinkClick r:id="rId3"/>
              </a:rPr>
              <a:t>http://proxy.library.oregonstate.edu/login?url=http://search.ebscohost.com/login.aspx?direct=true&amp;db=aph&amp;AN=44682704&amp;loginpage=Login.asp&amp;site=ehost-live</a:t>
            </a:r>
            <a:r>
              <a:rPr lang="en-US" sz="1400" dirty="0" smtClean="0"/>
              <a:t>.</a:t>
            </a:r>
          </a:p>
          <a:p>
            <a:r>
              <a:rPr lang="en-US" sz="1400" i="1" dirty="0" smtClean="0"/>
              <a:t>Eat Right</a:t>
            </a:r>
            <a:r>
              <a:rPr lang="en-US" sz="1400" dirty="0" smtClean="0"/>
              <a:t>. American Dietetic Association, 1 July 2008. Web. 21 May 2010. &lt;http://www.adaevidencelibrary.com/conclusion.cfm?conclusion_statement_id=250903&gt;.</a:t>
            </a:r>
          </a:p>
          <a:p>
            <a:r>
              <a:rPr lang="en-US" sz="1400" i="1" dirty="0" smtClean="0"/>
              <a:t>Food Medication Interactions</a:t>
            </a:r>
            <a:r>
              <a:rPr lang="en-US" sz="1400" dirty="0" smtClean="0"/>
              <a:t>. 15th ed. </a:t>
            </a:r>
            <a:r>
              <a:rPr lang="en-US" sz="1400" dirty="0" err="1" smtClean="0"/>
              <a:t>Birchrunville</a:t>
            </a:r>
            <a:r>
              <a:rPr lang="en-US" sz="1400" dirty="0" smtClean="0"/>
              <a:t>: Food-Medication Interactions, 2008. Print.</a:t>
            </a:r>
          </a:p>
          <a:p>
            <a:r>
              <a:rPr lang="en-US" sz="1400" i="1" dirty="0" smtClean="0"/>
              <a:t>International Dietetics and Nutrition Terminology Reference Manual</a:t>
            </a:r>
            <a:r>
              <a:rPr lang="en-US" sz="1400" dirty="0" smtClean="0"/>
              <a:t>. 2nd ed. Chicago: American Dietetic Association, 2009. Web. 16 May. 2010. &lt;https://ozone.ohsu.edu/foodandnutritionservices/references/idnt_second_edition.pdf&gt;.</a:t>
            </a:r>
          </a:p>
          <a:p>
            <a:endParaRPr lang="en-US" sz="1800" dirty="0" smtClean="0"/>
          </a:p>
          <a:p>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Content Placeholder 3" descr="faq_questionmark.jpg"/>
          <p:cNvPicPr>
            <a:picLocks noGrp="1" noChangeAspect="1"/>
          </p:cNvPicPr>
          <p:nvPr>
            <p:ph idx="1"/>
          </p:nvPr>
        </p:nvPicPr>
        <p:blipFill>
          <a:blip r:embed="rId2" cstate="print"/>
          <a:srcRect/>
          <a:stretch>
            <a:fillRect/>
          </a:stretch>
        </p:blipFill>
        <p:spPr>
          <a:xfrm>
            <a:off x="2819400" y="914400"/>
            <a:ext cx="3803650" cy="47545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Admit date: 2/3/2010		</a:t>
            </a:r>
          </a:p>
        </p:txBody>
      </p:sp>
      <p:sp>
        <p:nvSpPr>
          <p:cNvPr id="19458" name="Content Placeholder 2"/>
          <p:cNvSpPr>
            <a:spLocks noGrp="1"/>
          </p:cNvSpPr>
          <p:nvPr>
            <p:ph idx="1"/>
          </p:nvPr>
        </p:nvSpPr>
        <p:spPr/>
        <p:txBody>
          <a:bodyPr/>
          <a:lstStyle/>
          <a:p>
            <a:pPr>
              <a:buFont typeface="Wingdings 2" pitchFamily="18" charset="2"/>
              <a:buNone/>
            </a:pPr>
            <a:r>
              <a:rPr lang="en-US" sz="2800" b="1" dirty="0" smtClean="0"/>
              <a:t>Chief complaint:</a:t>
            </a:r>
          </a:p>
          <a:p>
            <a:r>
              <a:rPr lang="en-US" dirty="0" smtClean="0"/>
              <a:t>Diarrhea ( </a:t>
            </a:r>
            <a:r>
              <a:rPr lang="en-US" dirty="0" err="1" smtClean="0"/>
              <a:t>hematochezia</a:t>
            </a:r>
            <a:r>
              <a:rPr lang="en-US" dirty="0" smtClean="0"/>
              <a:t>: bloody soft stools) &amp; weight loss of 23kg in 2 ½ months</a:t>
            </a:r>
          </a:p>
          <a:p>
            <a:pPr>
              <a:buFont typeface="Wingdings 2" pitchFamily="18" charset="2"/>
              <a:buNone/>
            </a:pPr>
            <a:endParaRPr lang="en-US" sz="2800" b="1" dirty="0" smtClean="0"/>
          </a:p>
          <a:p>
            <a:pPr>
              <a:buFont typeface="Wingdings 2" pitchFamily="18" charset="2"/>
              <a:buNone/>
            </a:pPr>
            <a:r>
              <a:rPr lang="en-US" sz="2800" b="1" dirty="0" smtClean="0"/>
              <a:t>Initial diagnosis:</a:t>
            </a:r>
          </a:p>
          <a:p>
            <a:r>
              <a:rPr lang="en-US" dirty="0" smtClean="0"/>
              <a:t>Anal fissure &amp; </a:t>
            </a:r>
            <a:r>
              <a:rPr lang="en-US" dirty="0" err="1" smtClean="0"/>
              <a:t>cachexia</a:t>
            </a:r>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Outpatient gastroenterology consultation </a:t>
            </a:r>
            <a:endParaRPr lang="en-US" dirty="0"/>
          </a:p>
        </p:txBody>
      </p:sp>
      <p:sp>
        <p:nvSpPr>
          <p:cNvPr id="21506" name="Content Placeholder 2"/>
          <p:cNvSpPr>
            <a:spLocks noGrp="1"/>
          </p:cNvSpPr>
          <p:nvPr>
            <p:ph idx="1"/>
          </p:nvPr>
        </p:nvSpPr>
        <p:spPr/>
        <p:txBody>
          <a:bodyPr/>
          <a:lstStyle/>
          <a:p>
            <a:r>
              <a:rPr lang="en-US" smtClean="0"/>
              <a:t>Patient became ill in November 2009 with slow progressive worsening of his symptoms</a:t>
            </a:r>
          </a:p>
          <a:p>
            <a:r>
              <a:rPr lang="en-US" smtClean="0"/>
              <a:t>Patient was having over 15 bowel movements a day, sometimes awakening him from sleep at night</a:t>
            </a:r>
          </a:p>
          <a:p>
            <a:r>
              <a:rPr lang="en-US" smtClean="0"/>
              <a:t>He noted his inability to eat and eventually lost 23 kg</a:t>
            </a:r>
          </a:p>
          <a:p>
            <a:r>
              <a:rPr lang="en-US" smtClean="0"/>
              <a:t>Stool studies were negative for any enteric pathogens, C. Diff, and Giardia antigen</a:t>
            </a:r>
          </a:p>
          <a:p>
            <a:r>
              <a:rPr lang="en-US" smtClean="0"/>
              <a:t>Endoscopic evaluation was consulted but refused because of financial concerns and anxiety about consequences of the test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Medication list in November 2009</a:t>
            </a:r>
            <a:endParaRPr lang="en-US" dirty="0"/>
          </a:p>
        </p:txBody>
      </p:sp>
      <p:sp>
        <p:nvSpPr>
          <p:cNvPr id="23554" name="Content Placeholder 2"/>
          <p:cNvSpPr>
            <a:spLocks noGrp="1"/>
          </p:cNvSpPr>
          <p:nvPr>
            <p:ph idx="1"/>
          </p:nvPr>
        </p:nvSpPr>
        <p:spPr/>
        <p:txBody>
          <a:bodyPr/>
          <a:lstStyle/>
          <a:p>
            <a:r>
              <a:rPr lang="en-US" dirty="0" err="1" smtClean="0"/>
              <a:t>Mesalamine</a:t>
            </a:r>
            <a:r>
              <a:rPr lang="en-US" dirty="0" smtClean="0"/>
              <a:t> : anti-inflammatory (for ulcerative colitis or </a:t>
            </a:r>
            <a:r>
              <a:rPr lang="en-US" dirty="0" err="1" smtClean="0"/>
              <a:t>Cronh’s</a:t>
            </a:r>
            <a:r>
              <a:rPr lang="en-US" dirty="0" smtClean="0"/>
              <a:t> disease), oral</a:t>
            </a:r>
          </a:p>
          <a:p>
            <a:r>
              <a:rPr lang="en-US" dirty="0" err="1" smtClean="0"/>
              <a:t>Rowasa</a:t>
            </a:r>
            <a:r>
              <a:rPr lang="en-US" dirty="0" smtClean="0"/>
              <a:t> enemas: anti-inflammatory (for ulcerative colitis or </a:t>
            </a:r>
            <a:r>
              <a:rPr lang="en-US" dirty="0" err="1" smtClean="0"/>
              <a:t>Cronh’s</a:t>
            </a:r>
            <a:r>
              <a:rPr lang="en-US" dirty="0" smtClean="0"/>
              <a:t> disease), rectal  </a:t>
            </a:r>
          </a:p>
          <a:p>
            <a:r>
              <a:rPr lang="en-US" dirty="0" smtClean="0"/>
              <a:t>Prednisone (corticosteroids): anti-inflammatory, immunosuppressant</a:t>
            </a:r>
          </a:p>
          <a:p>
            <a:r>
              <a:rPr lang="en-US" dirty="0" err="1" smtClean="0"/>
              <a:t>Loperamide</a:t>
            </a:r>
            <a:r>
              <a:rPr lang="en-US" dirty="0" smtClean="0"/>
              <a:t>: anti-diarrheal </a:t>
            </a:r>
          </a:p>
          <a:p>
            <a:r>
              <a:rPr lang="en-US" dirty="0" err="1" smtClean="0"/>
              <a:t>Sulfasalazine</a:t>
            </a:r>
            <a:r>
              <a:rPr lang="en-US" dirty="0" smtClean="0"/>
              <a:t>: treats RA or rectal bleeding and diarrhea from ulcerative colitis</a:t>
            </a:r>
          </a:p>
          <a:p>
            <a:endParaRPr lang="en-US" dirty="0" smtClean="0"/>
          </a:p>
        </p:txBody>
      </p:sp>
      <p:pic>
        <p:nvPicPr>
          <p:cNvPr id="23557" name="Picture 5" descr="medication2"/>
          <p:cNvPicPr>
            <a:picLocks noChangeAspect="1" noChangeArrowheads="1"/>
          </p:cNvPicPr>
          <p:nvPr/>
        </p:nvPicPr>
        <p:blipFill>
          <a:blip r:embed="rId3" cstate="print"/>
          <a:srcRect/>
          <a:stretch>
            <a:fillRect/>
          </a:stretch>
        </p:blipFill>
        <p:spPr bwMode="auto">
          <a:xfrm>
            <a:off x="6172200" y="5484349"/>
            <a:ext cx="1447800" cy="13736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Anthropometric measurements	</a:t>
            </a:r>
          </a:p>
        </p:txBody>
      </p:sp>
      <p:sp>
        <p:nvSpPr>
          <p:cNvPr id="25602" name="Content Placeholder 2"/>
          <p:cNvSpPr>
            <a:spLocks noGrp="1"/>
          </p:cNvSpPr>
          <p:nvPr>
            <p:ph idx="1"/>
          </p:nvPr>
        </p:nvSpPr>
        <p:spPr/>
        <p:txBody>
          <a:bodyPr/>
          <a:lstStyle/>
          <a:p>
            <a:r>
              <a:rPr lang="en-US" dirty="0" smtClean="0"/>
              <a:t>Height: 6ft 0in			Weight: 48.44 kg</a:t>
            </a:r>
          </a:p>
          <a:p>
            <a:r>
              <a:rPr lang="en-US" dirty="0" smtClean="0"/>
              <a:t>BMI: 14.5</a:t>
            </a:r>
          </a:p>
          <a:p>
            <a:r>
              <a:rPr lang="en-US" dirty="0" smtClean="0"/>
              <a:t>IBW: 72.3 kg			% IBW: 67 %</a:t>
            </a:r>
          </a:p>
          <a:p>
            <a:r>
              <a:rPr lang="en-US" dirty="0" smtClean="0">
                <a:sym typeface="Wingdings" pitchFamily="2" charset="2"/>
              </a:rPr>
              <a:t>Weight history: 72 kg in November 2009 </a:t>
            </a:r>
          </a:p>
          <a:p>
            <a:r>
              <a:rPr lang="en-US" dirty="0" smtClean="0">
                <a:sym typeface="Wingdings" pitchFamily="2" charset="2"/>
              </a:rPr>
              <a:t>33 % of weight loss in 2 ½ months</a:t>
            </a:r>
          </a:p>
          <a:p>
            <a:pPr>
              <a:buFont typeface="Wingdings 2" pitchFamily="18" charset="2"/>
              <a:buNone/>
            </a:pPr>
            <a:endParaRPr lang="en-US" dirty="0" smtClean="0">
              <a:sym typeface="Wingdings" pitchFamily="2" charset="2"/>
            </a:endParaRPr>
          </a:p>
          <a:p>
            <a:pPr>
              <a:buFont typeface="Wingdings 2" pitchFamily="18" charset="2"/>
              <a:buNone/>
            </a:pPr>
            <a:r>
              <a:rPr lang="en-US" dirty="0" smtClean="0">
                <a:sym typeface="Wingdings" pitchFamily="2" charset="2"/>
              </a:rPr>
              <a:t> ICD-9 code</a:t>
            </a:r>
          </a:p>
          <a:p>
            <a:endParaRPr lang="en-US" dirty="0" smtClean="0"/>
          </a:p>
        </p:txBody>
      </p:sp>
      <p:pic>
        <p:nvPicPr>
          <p:cNvPr id="25605" name="Picture 5" descr="Healthy+Weight"/>
          <p:cNvPicPr>
            <a:picLocks noChangeAspect="1" noChangeArrowheads="1"/>
          </p:cNvPicPr>
          <p:nvPr/>
        </p:nvPicPr>
        <p:blipFill>
          <a:blip r:embed="rId2" cstate="print"/>
          <a:srcRect/>
          <a:stretch>
            <a:fillRect/>
          </a:stretch>
        </p:blipFill>
        <p:spPr bwMode="auto">
          <a:xfrm>
            <a:off x="6324600" y="4114800"/>
            <a:ext cx="2590800" cy="2590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Malnutrition coding reference from Providence Health &amp; Service</a:t>
            </a:r>
            <a:endParaRPr lang="en-US" dirty="0"/>
          </a:p>
        </p:txBody>
      </p:sp>
      <p:sp>
        <p:nvSpPr>
          <p:cNvPr id="26626" name="Content Placeholder 2"/>
          <p:cNvSpPr>
            <a:spLocks noGrp="1"/>
          </p:cNvSpPr>
          <p:nvPr>
            <p:ph idx="1"/>
          </p:nvPr>
        </p:nvSpPr>
        <p:spPr>
          <a:xfrm>
            <a:off x="381000" y="1798638"/>
            <a:ext cx="8229600" cy="5059362"/>
          </a:xfrm>
        </p:spPr>
        <p:txBody>
          <a:bodyPr/>
          <a:lstStyle/>
          <a:p>
            <a:pPr>
              <a:buFont typeface="Wingdings 2" pitchFamily="18" charset="2"/>
              <a:buNone/>
            </a:pPr>
            <a:r>
              <a:rPr lang="en-US" sz="2800" smtClean="0"/>
              <a:t>ICD-9 Code: Other severe, protein-calorie malnutrition:</a:t>
            </a:r>
          </a:p>
          <a:p>
            <a:pPr>
              <a:buFont typeface="Wingdings 2" pitchFamily="18" charset="2"/>
              <a:buNone/>
            </a:pPr>
            <a:endParaRPr lang="en-US" smtClean="0"/>
          </a:p>
        </p:txBody>
      </p:sp>
      <p:graphicFrame>
        <p:nvGraphicFramePr>
          <p:cNvPr id="4" name="Table 3"/>
          <p:cNvGraphicFramePr>
            <a:graphicFrameLocks noGrp="1"/>
          </p:cNvGraphicFramePr>
          <p:nvPr/>
        </p:nvGraphicFramePr>
        <p:xfrm>
          <a:off x="1295400" y="2743200"/>
          <a:ext cx="6629400" cy="3921757"/>
        </p:xfrm>
        <a:graphic>
          <a:graphicData uri="http://schemas.openxmlformats.org/drawingml/2006/table">
            <a:tbl>
              <a:tblPr firstRow="1" bandRow="1">
                <a:tableStyleId>{5C22544A-7EE6-4342-B048-85BDC9FD1C3A}</a:tableStyleId>
              </a:tblPr>
              <a:tblGrid>
                <a:gridCol w="3314700"/>
                <a:gridCol w="3314700"/>
              </a:tblGrid>
              <a:tr h="577027">
                <a:tc>
                  <a:txBody>
                    <a:bodyPr/>
                    <a:lstStyle/>
                    <a:p>
                      <a:r>
                        <a:rPr lang="en-US" dirty="0" smtClean="0"/>
                        <a:t>Criteria</a:t>
                      </a:r>
                      <a:endParaRPr lang="en-US" dirty="0"/>
                    </a:p>
                  </a:txBody>
                  <a:tcPr/>
                </a:tc>
                <a:tc>
                  <a:txBody>
                    <a:bodyPr/>
                    <a:lstStyle/>
                    <a:p>
                      <a:r>
                        <a:rPr lang="en-US" dirty="0" smtClean="0"/>
                        <a:t>Currently at: </a:t>
                      </a:r>
                      <a:endParaRPr lang="en-US" dirty="0"/>
                    </a:p>
                  </a:txBody>
                  <a:tcPr/>
                </a:tc>
              </a:tr>
              <a:tr h="499315">
                <a:tc>
                  <a:txBody>
                    <a:bodyPr/>
                    <a:lstStyle/>
                    <a:p>
                      <a:r>
                        <a:rPr lang="en-US" dirty="0" smtClean="0"/>
                        <a:t>Weight &lt; 85% </a:t>
                      </a:r>
                      <a:endParaRPr lang="en-US" dirty="0"/>
                    </a:p>
                  </a:txBody>
                  <a:tcPr/>
                </a:tc>
                <a:tc>
                  <a:txBody>
                    <a:bodyPr/>
                    <a:lstStyle/>
                    <a:p>
                      <a:r>
                        <a:rPr lang="en-US" dirty="0" smtClean="0"/>
                        <a:t>67% of IBW</a:t>
                      </a:r>
                      <a:endParaRPr lang="en-US" dirty="0"/>
                    </a:p>
                  </a:txBody>
                  <a:tcPr/>
                </a:tc>
              </a:tr>
              <a:tr h="861833">
                <a:tc>
                  <a:txBody>
                    <a:bodyPr/>
                    <a:lstStyle/>
                    <a:p>
                      <a:r>
                        <a:rPr lang="en-US" dirty="0" smtClean="0"/>
                        <a:t>Severe weight loss &gt;7.5% in 3 months </a:t>
                      </a:r>
                      <a:endParaRPr lang="en-US" dirty="0"/>
                    </a:p>
                  </a:txBody>
                  <a:tcPr/>
                </a:tc>
                <a:tc>
                  <a:txBody>
                    <a:bodyPr/>
                    <a:lstStyle/>
                    <a:p>
                      <a:r>
                        <a:rPr lang="en-US" dirty="0" smtClean="0"/>
                        <a:t>33 % weight loss in 2 ½</a:t>
                      </a:r>
                      <a:r>
                        <a:rPr lang="en-US" baseline="0" dirty="0" smtClean="0"/>
                        <a:t> months</a:t>
                      </a:r>
                      <a:endParaRPr lang="en-US" dirty="0"/>
                    </a:p>
                  </a:txBody>
                  <a:tcPr/>
                </a:tc>
              </a:tr>
              <a:tr h="984952">
                <a:tc>
                  <a:txBody>
                    <a:bodyPr/>
                    <a:lstStyle/>
                    <a:p>
                      <a:r>
                        <a:rPr lang="en-US" dirty="0" smtClean="0"/>
                        <a:t>Depressed visceral protein stores</a:t>
                      </a:r>
                      <a:endParaRPr lang="en-US" dirty="0"/>
                    </a:p>
                  </a:txBody>
                  <a:tcPr/>
                </a:tc>
                <a:tc>
                  <a:txBody>
                    <a:bodyPr/>
                    <a:lstStyle/>
                    <a:p>
                      <a:r>
                        <a:rPr lang="en-US" dirty="0" smtClean="0"/>
                        <a:t>Albumin 2.4 </a:t>
                      </a:r>
                      <a:r>
                        <a:rPr lang="en-US" sz="1800" b="0" dirty="0" smtClean="0">
                          <a:solidFill>
                            <a:schemeClr val="tx1"/>
                          </a:solidFill>
                        </a:rPr>
                        <a:t>mg/dL</a:t>
                      </a:r>
                    </a:p>
                    <a:p>
                      <a:r>
                        <a:rPr lang="en-US" dirty="0" smtClean="0"/>
                        <a:t>Prealbumin 11 mg/dL</a:t>
                      </a:r>
                      <a:endParaRPr lang="en-US" dirty="0"/>
                    </a:p>
                  </a:txBody>
                  <a:tcPr/>
                </a:tc>
              </a:tr>
              <a:tr h="499315">
                <a:tc>
                  <a:txBody>
                    <a:bodyPr/>
                    <a:lstStyle/>
                    <a:p>
                      <a:r>
                        <a:rPr lang="en-US" dirty="0" smtClean="0"/>
                        <a:t>Signs of muscle wasting</a:t>
                      </a:r>
                      <a:endParaRPr lang="en-US" dirty="0"/>
                    </a:p>
                  </a:txBody>
                  <a:tcPr/>
                </a:tc>
                <a:tc>
                  <a:txBody>
                    <a:bodyPr/>
                    <a:lstStyle/>
                    <a:p>
                      <a:r>
                        <a:rPr lang="en-US" dirty="0" smtClean="0"/>
                        <a:t>Arms, legs, chest, and temples</a:t>
                      </a:r>
                    </a:p>
                  </a:txBody>
                  <a:tcPr/>
                </a:tc>
              </a:tr>
              <a:tr h="499315">
                <a:tc>
                  <a:txBody>
                    <a:bodyPr/>
                    <a:lstStyle/>
                    <a:p>
                      <a:r>
                        <a:rPr lang="en-US" dirty="0" smtClean="0"/>
                        <a:t>Underweight, BMI &lt;19</a:t>
                      </a:r>
                      <a:endParaRPr lang="en-US" dirty="0"/>
                    </a:p>
                  </a:txBody>
                  <a:tcPr/>
                </a:tc>
                <a:tc>
                  <a:txBody>
                    <a:bodyPr/>
                    <a:lstStyle/>
                    <a:p>
                      <a:r>
                        <a:rPr lang="en-US" dirty="0" smtClean="0"/>
                        <a:t>BMI: 14.5</a:t>
                      </a:r>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2125</TotalTime>
  <Words>2552</Words>
  <Application>Microsoft Office PowerPoint</Application>
  <PresentationFormat>On-screen Show (4:3)</PresentationFormat>
  <Paragraphs>329</Paragraphs>
  <Slides>45</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Constantia</vt:lpstr>
      <vt:lpstr>Arial</vt:lpstr>
      <vt:lpstr>Calibri</vt:lpstr>
      <vt:lpstr>Wingdings 2</vt:lpstr>
      <vt:lpstr>Wingdings</vt:lpstr>
      <vt:lpstr>Flow</vt:lpstr>
      <vt:lpstr>Inflammatory Bowel disease: Ulcerative Colitis</vt:lpstr>
      <vt:lpstr>Outline</vt:lpstr>
      <vt:lpstr>Nutrition Assessment</vt:lpstr>
      <vt:lpstr>Client history</vt:lpstr>
      <vt:lpstr>Admit date: 2/3/2010  </vt:lpstr>
      <vt:lpstr>Outpatient gastroenterology consultation </vt:lpstr>
      <vt:lpstr>Medication list in November 2009</vt:lpstr>
      <vt:lpstr>Anthropometric measurements </vt:lpstr>
      <vt:lpstr>Malnutrition coding reference from Providence Health &amp; Service</vt:lpstr>
      <vt:lpstr>Food/nutrition-related history </vt:lpstr>
      <vt:lpstr>Estimated Energy requirements</vt:lpstr>
      <vt:lpstr>Biochemical data</vt:lpstr>
      <vt:lpstr>Calorie count </vt:lpstr>
      <vt:lpstr>Refeeding syndrome</vt:lpstr>
      <vt:lpstr>Tests:</vt:lpstr>
      <vt:lpstr>What is Sigmoidoscopy?</vt:lpstr>
      <vt:lpstr>What is Magnetic Resonance Elastography (MRE)?</vt:lpstr>
      <vt:lpstr>Results </vt:lpstr>
      <vt:lpstr>MD Diagnosis</vt:lpstr>
      <vt:lpstr>Inflammatory Bowel Disease (IBD)</vt:lpstr>
      <vt:lpstr>What is ulcerative colitis</vt:lpstr>
      <vt:lpstr>Slide 22</vt:lpstr>
      <vt:lpstr>Symptoms of ulcerative colitis</vt:lpstr>
      <vt:lpstr>Ulcerative colitis complications: </vt:lpstr>
      <vt:lpstr>If all fails…</vt:lpstr>
      <vt:lpstr>Ileal Pouch-Anal Anastomosis (IPAA):</vt:lpstr>
      <vt:lpstr>IPAA cont’d </vt:lpstr>
      <vt:lpstr>             QUESTIONS</vt:lpstr>
      <vt:lpstr>Who is affected by ulcerative colitis?</vt:lpstr>
      <vt:lpstr>Who is affected by ulcerative colitis?</vt:lpstr>
      <vt:lpstr>True or false?</vt:lpstr>
      <vt:lpstr>Nutrition Diagnosis</vt:lpstr>
      <vt:lpstr>PES Statements</vt:lpstr>
      <vt:lpstr>Nutrition-focused physical findings</vt:lpstr>
      <vt:lpstr>Slide 35</vt:lpstr>
      <vt:lpstr>Slide 36</vt:lpstr>
      <vt:lpstr>Slide 37</vt:lpstr>
      <vt:lpstr>Nutrition Intervention</vt:lpstr>
      <vt:lpstr>ADA Low residue diet:</vt:lpstr>
      <vt:lpstr>EAL recommends: </vt:lpstr>
      <vt:lpstr>Nutrition Monitoring &amp; Evaluation</vt:lpstr>
      <vt:lpstr>Discharge medication list:   </vt:lpstr>
      <vt:lpstr>What nutrition interventions would you suggest to address nutrition issues caused by long term use of prednisone?</vt:lpstr>
      <vt:lpstr>References</vt:lpstr>
      <vt:lpstr>Slide 45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Inflammatory Bowel disease: Ulcerative Colitis</dc:title>
  <dc:creator>Joudyeh</dc:creator>
  <cp:lastModifiedBy>Joudyeh</cp:lastModifiedBy>
  <cp:revision>248</cp:revision>
  <dcterms:created xsi:type="dcterms:W3CDTF">2010-05-10T04:34:57Z</dcterms:created>
  <dcterms:modified xsi:type="dcterms:W3CDTF">2010-06-06T21:29:11Z</dcterms:modified>
</cp:coreProperties>
</file>